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81" r:id="rId4"/>
    <p:sldId id="274" r:id="rId5"/>
    <p:sldId id="275" r:id="rId6"/>
    <p:sldId id="257" r:id="rId7"/>
    <p:sldId id="272" r:id="rId8"/>
    <p:sldId id="270" r:id="rId9"/>
    <p:sldId id="276" r:id="rId10"/>
    <p:sldId id="277" r:id="rId11"/>
    <p:sldId id="260" r:id="rId12"/>
    <p:sldId id="261" r:id="rId13"/>
    <p:sldId id="278" r:id="rId14"/>
    <p:sldId id="262" r:id="rId15"/>
    <p:sldId id="263" r:id="rId16"/>
    <p:sldId id="264" r:id="rId17"/>
    <p:sldId id="265" r:id="rId18"/>
    <p:sldId id="266" r:id="rId19"/>
    <p:sldId id="268" r:id="rId20"/>
    <p:sldId id="269" r:id="rId21"/>
    <p:sldId id="27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91" d="100"/>
          <a:sy n="91" d="100"/>
        </p:scale>
        <p:origin x="7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4C7C9-4E97-4BDB-8969-329AB1040C83}" type="datetimeFigureOut">
              <a:rPr lang="en-GB" smtClean="0"/>
              <a:t>15/07/2025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30F43-D233-47A1-AC79-5165BE7066FE}" type="slidenum">
              <a:rPr lang="en-GB" smtClean="0"/>
              <a:t>‹#›</a:t>
            </a:fld>
            <a:endParaRPr lang="en-GB"/>
          </a:p>
        </p:txBody>
      </p:sp>
    </p:spTree>
    <p:extLst>
      <p:ext uri="{BB962C8B-B14F-4D97-AF65-F5344CB8AC3E}">
        <p14:creationId xmlns:p14="http://schemas.microsoft.com/office/powerpoint/2010/main" val="3716781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22938e46fd_1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22938e46fd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22938e46fd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22938e46fd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22938e46fd_1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22938e46fd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22938e46f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22938e46f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22938e46fd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22938e46fd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22938e46fd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22938e46fd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22938e46fd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2938e46fd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22938e46fd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22938e46fd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22938e46fd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22938e46fd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22938e46fd_1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22938e46fd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22938e46fd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22938e46fd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C616-21CC-C590-0A7E-C2BF08EB50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5627346-BB4B-46B7-31CB-EC46337170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91E51DE-1940-C4F2-DB6D-6CE86281DF3A}"/>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5" name="Footer Placeholder 4">
            <a:extLst>
              <a:ext uri="{FF2B5EF4-FFF2-40B4-BE49-F238E27FC236}">
                <a16:creationId xmlns:a16="http://schemas.microsoft.com/office/drawing/2014/main" id="{D8819BD2-2B61-7B55-1846-67BCF1348A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4704CA-03BB-7547-ED1D-E4D0E1780B53}"/>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376046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9B9D-6606-E5F9-DFFA-0B61E5D6958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334CF9-ECD6-EBAC-3D32-31617795B7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65F85E-219E-8AD3-BD3E-4A58F832AE50}"/>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5" name="Footer Placeholder 4">
            <a:extLst>
              <a:ext uri="{FF2B5EF4-FFF2-40B4-BE49-F238E27FC236}">
                <a16:creationId xmlns:a16="http://schemas.microsoft.com/office/drawing/2014/main" id="{D26B788F-034C-82BF-DA0A-CA729C1D03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A583C2-15E0-DC08-A248-4BB6744F69E7}"/>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143824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7AB660-5B4F-3774-1911-55C13C0F4E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F1E4AE1-C7D4-9513-5F81-B0E41B19D3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DE6C8A-01BF-5249-42D3-7068EB31A23D}"/>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5" name="Footer Placeholder 4">
            <a:extLst>
              <a:ext uri="{FF2B5EF4-FFF2-40B4-BE49-F238E27FC236}">
                <a16:creationId xmlns:a16="http://schemas.microsoft.com/office/drawing/2014/main" id="{3318250A-338B-D78C-8DC5-AE1723E6A8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5BD72E-26FA-740C-5727-20F4A221AED8}"/>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396110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cxnSp>
        <p:nvCxnSpPr>
          <p:cNvPr id="32" name="Google Shape;32;p5"/>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33" name="Google Shape;33;p5"/>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34" name="Google Shape;34;p5"/>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35" name="Google Shape;35;p5"/>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7" name="Google Shape;37;p5"/>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8" name="Google Shape;38;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39" name="Google Shape;39;p5"/>
          <p:cNvPicPr preferRelativeResize="0"/>
          <p:nvPr/>
        </p:nvPicPr>
        <p:blipFill>
          <a:blip r:embed="rId2">
            <a:alphaModFix/>
          </a:blip>
          <a:stretch>
            <a:fillRect/>
          </a:stretch>
        </p:blipFill>
        <p:spPr>
          <a:xfrm>
            <a:off x="-11" y="5864356"/>
            <a:ext cx="993632" cy="993632"/>
          </a:xfrm>
          <a:prstGeom prst="rect">
            <a:avLst/>
          </a:prstGeom>
          <a:noFill/>
          <a:ln>
            <a:noFill/>
          </a:ln>
        </p:spPr>
      </p:pic>
    </p:spTree>
    <p:extLst>
      <p:ext uri="{BB962C8B-B14F-4D97-AF65-F5344CB8AC3E}">
        <p14:creationId xmlns:p14="http://schemas.microsoft.com/office/powerpoint/2010/main" val="712751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cxnSp>
        <p:nvCxnSpPr>
          <p:cNvPr id="24" name="Google Shape;24;p4"/>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25" name="Google Shape;25;p4"/>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26" name="Google Shape;26;p4"/>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27" name="Google Shape;27;p4"/>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4"/>
          <p:cNvSpPr txBox="1">
            <a:spLocks noGrp="1"/>
          </p:cNvSpPr>
          <p:nvPr>
            <p:ph type="body" idx="1"/>
          </p:nvPr>
        </p:nvSpPr>
        <p:spPr>
          <a:xfrm>
            <a:off x="3213483" y="2127701"/>
            <a:ext cx="8428800" cy="4003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30" name="Google Shape;30;p4"/>
          <p:cNvPicPr preferRelativeResize="0"/>
          <p:nvPr/>
        </p:nvPicPr>
        <p:blipFill>
          <a:blip r:embed="rId2">
            <a:alphaModFix/>
          </a:blip>
          <a:stretch>
            <a:fillRect/>
          </a:stretch>
        </p:blipFill>
        <p:spPr>
          <a:xfrm>
            <a:off x="-11" y="5864356"/>
            <a:ext cx="993632" cy="993632"/>
          </a:xfrm>
          <a:prstGeom prst="rect">
            <a:avLst/>
          </a:prstGeom>
          <a:noFill/>
          <a:ln>
            <a:noFill/>
          </a:ln>
        </p:spPr>
      </p:pic>
    </p:spTree>
    <p:extLst>
      <p:ext uri="{BB962C8B-B14F-4D97-AF65-F5344CB8AC3E}">
        <p14:creationId xmlns:p14="http://schemas.microsoft.com/office/powerpoint/2010/main" val="2279040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2BCC-2CDB-99EA-1DD3-ED35523E364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11AE131-CBDA-DD8F-3BE1-6ED2003A53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E6A793-A375-C47E-D673-FFDB65122D3B}"/>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5" name="Footer Placeholder 4">
            <a:extLst>
              <a:ext uri="{FF2B5EF4-FFF2-40B4-BE49-F238E27FC236}">
                <a16:creationId xmlns:a16="http://schemas.microsoft.com/office/drawing/2014/main" id="{08BC68E9-B7D1-6D2F-AC91-4F5CDEFCD2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2CEBE2-9BE7-349F-0522-A4028E584A45}"/>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280163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BCEC-09CE-2A86-ABBC-68894C2AA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8C68AF-5C75-B5D7-F38D-B8D5988D19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5EB4E9-09DD-CBA4-2A48-E9523D388305}"/>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5" name="Footer Placeholder 4">
            <a:extLst>
              <a:ext uri="{FF2B5EF4-FFF2-40B4-BE49-F238E27FC236}">
                <a16:creationId xmlns:a16="http://schemas.microsoft.com/office/drawing/2014/main" id="{9D7DA75C-4AF9-5927-AE84-578BAFD3D8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46C61A-91C8-B6C4-8FC0-065DB7DF1CA6}"/>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239688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1CA5-42EE-EAB2-7564-AFA856BCB0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76A2A16-BDD1-6B80-6EAD-1DC9EF94F6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45D5F47-B15D-66B6-4EC6-7C6D72E30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418116-A1B6-48AC-66DC-651064A0E7B6}"/>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6" name="Footer Placeholder 5">
            <a:extLst>
              <a:ext uri="{FF2B5EF4-FFF2-40B4-BE49-F238E27FC236}">
                <a16:creationId xmlns:a16="http://schemas.microsoft.com/office/drawing/2014/main" id="{125035F0-74C0-C21F-260B-CD8782DB09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40A5C7-79B1-727D-CCAA-0F4B10173770}"/>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3992082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07C1-7E5B-43D7-E899-B601283E821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F6D945-E29C-5126-CE8C-146133E46F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A43631-E8C2-0533-0049-C30D1A66D1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6EFE599-5E99-7036-5E22-2C1160CBE3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B2AACD-1083-D62C-FBDD-AEDE0484A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FE30E4C-604C-2D22-E1C6-64BB46BBD3FC}"/>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8" name="Footer Placeholder 7">
            <a:extLst>
              <a:ext uri="{FF2B5EF4-FFF2-40B4-BE49-F238E27FC236}">
                <a16:creationId xmlns:a16="http://schemas.microsoft.com/office/drawing/2014/main" id="{68A36F35-2C17-6A68-17E9-A8853F84E8F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2FFBE1-DC60-43B6-9B87-B36030391A88}"/>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2358362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C9EE8-E277-4983-4105-9E409DA2C9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89F3603-6B47-E800-BBE9-8BE599E063F4}"/>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4" name="Footer Placeholder 3">
            <a:extLst>
              <a:ext uri="{FF2B5EF4-FFF2-40B4-BE49-F238E27FC236}">
                <a16:creationId xmlns:a16="http://schemas.microsoft.com/office/drawing/2014/main" id="{3AADB3E4-4903-0BB2-981C-E60967DBBF1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D5C40DC-7FB0-FB85-DD75-AEFCB702DFD3}"/>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3205768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C197FC-6B59-53E4-3F41-DA325154CA3C}"/>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3" name="Footer Placeholder 2">
            <a:extLst>
              <a:ext uri="{FF2B5EF4-FFF2-40B4-BE49-F238E27FC236}">
                <a16:creationId xmlns:a16="http://schemas.microsoft.com/office/drawing/2014/main" id="{401D8DFF-02C1-69E1-F77C-CA6E50197A3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9469B9A-826F-C399-AA92-C63F3E1F7405}"/>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2987465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4DD1-5DFD-40D8-D837-E5347E680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BC5A07D-DBA1-79EA-0012-67D855FFCA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0F80D2F-A473-C966-5331-8B44B8155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43185B-E9EE-D2C5-8402-D6A8492A1C66}"/>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6" name="Footer Placeholder 5">
            <a:extLst>
              <a:ext uri="{FF2B5EF4-FFF2-40B4-BE49-F238E27FC236}">
                <a16:creationId xmlns:a16="http://schemas.microsoft.com/office/drawing/2014/main" id="{F4A1A2C2-8DC5-5AA8-FECB-66E042D6CD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5B5BEA-33C5-4816-9E60-23501075AAD2}"/>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2194837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BC0D-08FE-59D3-BA79-A67D6CF4FA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C1807E-750F-D02D-8887-8C59CB127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E5F4C32-832F-213A-DBC1-43F5C80F5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28078C-AA06-48CD-0C5B-4E4D461583CB}"/>
              </a:ext>
            </a:extLst>
          </p:cNvPr>
          <p:cNvSpPr>
            <a:spLocks noGrp="1"/>
          </p:cNvSpPr>
          <p:nvPr>
            <p:ph type="dt" sz="half" idx="10"/>
          </p:nvPr>
        </p:nvSpPr>
        <p:spPr/>
        <p:txBody>
          <a:bodyPr/>
          <a:lstStyle/>
          <a:p>
            <a:fld id="{047DA21C-6AE4-48F7-A7C0-45FAD05E1880}" type="datetimeFigureOut">
              <a:rPr lang="en-GB" smtClean="0"/>
              <a:t>15/07/2025</a:t>
            </a:fld>
            <a:endParaRPr lang="en-GB"/>
          </a:p>
        </p:txBody>
      </p:sp>
      <p:sp>
        <p:nvSpPr>
          <p:cNvPr id="6" name="Footer Placeholder 5">
            <a:extLst>
              <a:ext uri="{FF2B5EF4-FFF2-40B4-BE49-F238E27FC236}">
                <a16:creationId xmlns:a16="http://schemas.microsoft.com/office/drawing/2014/main" id="{C085A659-E91C-EF2B-FFA8-08DFF13191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65520C-49B8-5BAE-51C6-E799137ADCC3}"/>
              </a:ext>
            </a:extLst>
          </p:cNvPr>
          <p:cNvSpPr>
            <a:spLocks noGrp="1"/>
          </p:cNvSpPr>
          <p:nvPr>
            <p:ph type="sldNum" sz="quarter" idx="12"/>
          </p:nvPr>
        </p:nvSpPr>
        <p:spPr/>
        <p:txBody>
          <a:bodyPr/>
          <a:lstStyle/>
          <a:p>
            <a:fld id="{58F2C285-B496-4BEB-BD42-E07953DF1C05}" type="slidenum">
              <a:rPr lang="en-GB" smtClean="0"/>
              <a:t>‹#›</a:t>
            </a:fld>
            <a:endParaRPr lang="en-GB"/>
          </a:p>
        </p:txBody>
      </p:sp>
    </p:spTree>
    <p:extLst>
      <p:ext uri="{BB962C8B-B14F-4D97-AF65-F5344CB8AC3E}">
        <p14:creationId xmlns:p14="http://schemas.microsoft.com/office/powerpoint/2010/main" val="107873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3E823-F8B9-7227-1763-791C51DCBF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EE2298-AE4F-5988-1C42-907E8164B6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388B95-29B7-9D76-30B4-42472AA5CF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7DA21C-6AE4-48F7-A7C0-45FAD05E1880}" type="datetimeFigureOut">
              <a:rPr lang="en-GB" smtClean="0"/>
              <a:t>15/07/2025</a:t>
            </a:fld>
            <a:endParaRPr lang="en-GB"/>
          </a:p>
        </p:txBody>
      </p:sp>
      <p:sp>
        <p:nvSpPr>
          <p:cNvPr id="5" name="Footer Placeholder 4">
            <a:extLst>
              <a:ext uri="{FF2B5EF4-FFF2-40B4-BE49-F238E27FC236}">
                <a16:creationId xmlns:a16="http://schemas.microsoft.com/office/drawing/2014/main" id="{67A9EF12-C1FB-98E3-D501-8CC03A690E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32BE220-9C83-A8F4-82C8-F6AAACF2B9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F2C285-B496-4BEB-BD42-E07953DF1C05}" type="slidenum">
              <a:rPr lang="en-GB" smtClean="0"/>
              <a:t>‹#›</a:t>
            </a:fld>
            <a:endParaRPr lang="en-GB"/>
          </a:p>
        </p:txBody>
      </p:sp>
    </p:spTree>
    <p:extLst>
      <p:ext uri="{BB962C8B-B14F-4D97-AF65-F5344CB8AC3E}">
        <p14:creationId xmlns:p14="http://schemas.microsoft.com/office/powerpoint/2010/main" val="1893586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people holding objects&#10;&#10;AI-generated content may be incorrect.">
            <a:extLst>
              <a:ext uri="{FF2B5EF4-FFF2-40B4-BE49-F238E27FC236}">
                <a16:creationId xmlns:a16="http://schemas.microsoft.com/office/drawing/2014/main" id="{06566073-5397-886F-CF42-C0B67F4E6C43}"/>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tretch>
            <a:fillRect/>
          </a:stretch>
        </p:blipFill>
        <p:spPr>
          <a:xfrm>
            <a:off x="9203086" y="3752723"/>
            <a:ext cx="2649460" cy="1479983"/>
          </a:xfrm>
          <a:prstGeom prst="rect">
            <a:avLst/>
          </a:prstGeom>
        </p:spPr>
      </p:pic>
      <p:sp>
        <p:nvSpPr>
          <p:cNvPr id="2" name="Title 1">
            <a:extLst>
              <a:ext uri="{FF2B5EF4-FFF2-40B4-BE49-F238E27FC236}">
                <a16:creationId xmlns:a16="http://schemas.microsoft.com/office/drawing/2014/main" id="{4D3C62DA-A5F6-E52C-B2B9-12658E64C2FD}"/>
              </a:ext>
            </a:extLst>
          </p:cNvPr>
          <p:cNvSpPr>
            <a:spLocks noGrp="1"/>
          </p:cNvSpPr>
          <p:nvPr>
            <p:ph type="ctrTitle"/>
          </p:nvPr>
        </p:nvSpPr>
        <p:spPr/>
        <p:txBody>
          <a:bodyPr/>
          <a:lstStyle/>
          <a:p>
            <a:r>
              <a:rPr lang="en-GB" dirty="0"/>
              <a:t>Recap</a:t>
            </a:r>
          </a:p>
        </p:txBody>
      </p:sp>
      <p:sp>
        <p:nvSpPr>
          <p:cNvPr id="5" name="Subtitle 2">
            <a:extLst>
              <a:ext uri="{FF2B5EF4-FFF2-40B4-BE49-F238E27FC236}">
                <a16:creationId xmlns:a16="http://schemas.microsoft.com/office/drawing/2014/main" id="{69B9E3CB-75A2-79DC-622F-0A2574642F15}"/>
              </a:ext>
            </a:extLst>
          </p:cNvPr>
          <p:cNvSpPr txBox="1">
            <a:spLocks/>
          </p:cNvSpPr>
          <p:nvPr/>
        </p:nvSpPr>
        <p:spPr>
          <a:xfrm>
            <a:off x="5401056" y="5354162"/>
            <a:ext cx="668158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dirty="0"/>
              <a:t>Dexter R. Shepherd &amp; Paula Seidler</a:t>
            </a:r>
          </a:p>
          <a:p>
            <a:pPr algn="r"/>
            <a:r>
              <a:rPr lang="en-GB" dirty="0"/>
              <a:t>d.r.shepherd@sussex.ac.uk</a:t>
            </a:r>
          </a:p>
          <a:p>
            <a:pPr algn="r"/>
            <a:r>
              <a:rPr lang="en-GB" dirty="0"/>
              <a:t>University of Sussex</a:t>
            </a:r>
          </a:p>
        </p:txBody>
      </p:sp>
      <p:pic>
        <p:nvPicPr>
          <p:cNvPr id="6" name="Picture 5">
            <a:extLst>
              <a:ext uri="{FF2B5EF4-FFF2-40B4-BE49-F238E27FC236}">
                <a16:creationId xmlns:a16="http://schemas.microsoft.com/office/drawing/2014/main" id="{29E068D4-3B77-D4CF-45FB-0B73703987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918" y="5529727"/>
            <a:ext cx="1080120" cy="1080120"/>
          </a:xfrm>
          <a:prstGeom prst="rect">
            <a:avLst/>
          </a:prstGeom>
        </p:spPr>
      </p:pic>
      <p:pic>
        <p:nvPicPr>
          <p:cNvPr id="7" name="Picture 2" descr="Home - BioRTC Biomedical Science Research and Training Centre">
            <a:extLst>
              <a:ext uri="{FF2B5EF4-FFF2-40B4-BE49-F238E27FC236}">
                <a16:creationId xmlns:a16="http://schemas.microsoft.com/office/drawing/2014/main" id="{BBC1BFE5-ADF2-BF9C-D506-547652B9A0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4184" y="5232707"/>
            <a:ext cx="1525243" cy="1525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ussex AI | LinkedIn">
            <a:extLst>
              <a:ext uri="{FF2B5EF4-FFF2-40B4-BE49-F238E27FC236}">
                <a16:creationId xmlns:a16="http://schemas.microsoft.com/office/drawing/2014/main" id="{FFC919CC-2449-8905-C60A-CF8FF5BCBE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946" t="27558" r="11692" b="52760"/>
          <a:stretch>
            <a:fillRect/>
          </a:stretch>
        </p:blipFill>
        <p:spPr bwMode="auto">
          <a:xfrm>
            <a:off x="3401573" y="5735637"/>
            <a:ext cx="2904135" cy="7388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king sense of changing external and internal environments: New  mechanistic ins | The British Neuroscience Association">
            <a:extLst>
              <a:ext uri="{FF2B5EF4-FFF2-40B4-BE49-F238E27FC236}">
                <a16:creationId xmlns:a16="http://schemas.microsoft.com/office/drawing/2014/main" id="{70B5DA18-3A2C-2DE1-B79C-CFC42A8020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079" y="4440641"/>
            <a:ext cx="2508209" cy="7920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oup of people holding objects&#10;&#10;AI-generated content may be incorrect.">
            <a:extLst>
              <a:ext uri="{FF2B5EF4-FFF2-40B4-BE49-F238E27FC236}">
                <a16:creationId xmlns:a16="http://schemas.microsoft.com/office/drawing/2014/main" id="{28407572-6299-185D-9D30-AC732560F816}"/>
              </a:ext>
            </a:extLst>
          </p:cNvPr>
          <p:cNvPicPr>
            <a:picLocks noChangeAspect="1"/>
          </p:cNvPicPr>
          <p:nvPr/>
        </p:nvPicPr>
        <p:blipFill>
          <a:blip r:embed="rId8">
            <a:extLst>
              <a:ext uri="{28A0092B-C50C-407E-A947-70E740481C1C}">
                <a14:useLocalDpi xmlns:a14="http://schemas.microsoft.com/office/drawing/2010/main" val="0"/>
              </a:ext>
            </a:extLst>
          </a:blip>
          <a:srcRect l="34165"/>
          <a:stretch>
            <a:fillRect/>
          </a:stretch>
        </p:blipFill>
        <p:spPr>
          <a:xfrm>
            <a:off x="10108276" y="3752724"/>
            <a:ext cx="1744270" cy="1479983"/>
          </a:xfrm>
          <a:prstGeom prst="rect">
            <a:avLst/>
          </a:prstGeom>
        </p:spPr>
      </p:pic>
      <p:pic>
        <p:nvPicPr>
          <p:cNvPr id="11" name="Picture 10" descr="A group of people holding objects&#10;&#10;AI-generated content may be incorrect.">
            <a:extLst>
              <a:ext uri="{FF2B5EF4-FFF2-40B4-BE49-F238E27FC236}">
                <a16:creationId xmlns:a16="http://schemas.microsoft.com/office/drawing/2014/main" id="{3E06811D-D606-A6FD-4254-FD68C221435E}"/>
              </a:ext>
            </a:extLst>
          </p:cNvPr>
          <p:cNvPicPr>
            <a:picLocks noChangeAspect="1"/>
          </p:cNvPicPr>
          <p:nvPr/>
        </p:nvPicPr>
        <p:blipFill>
          <a:blip r:embed="rId9">
            <a:biLevel thresh="50000"/>
            <a:extLst>
              <a:ext uri="{28A0092B-C50C-407E-A947-70E740481C1C}">
                <a14:useLocalDpi xmlns:a14="http://schemas.microsoft.com/office/drawing/2010/main" val="0"/>
              </a:ext>
            </a:extLst>
          </a:blip>
          <a:srcRect r="59940" b="19846"/>
          <a:stretch>
            <a:fillRect/>
          </a:stretch>
        </p:blipFill>
        <p:spPr>
          <a:xfrm>
            <a:off x="9203086" y="3752724"/>
            <a:ext cx="1061359" cy="1186255"/>
          </a:xfrm>
          <a:prstGeom prst="rect">
            <a:avLst/>
          </a:prstGeom>
        </p:spPr>
      </p:pic>
    </p:spTree>
    <p:extLst>
      <p:ext uri="{BB962C8B-B14F-4D97-AF65-F5344CB8AC3E}">
        <p14:creationId xmlns:p14="http://schemas.microsoft.com/office/powerpoint/2010/main" val="320259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45D9-1184-9D5B-E53F-6D7DAC175C25}"/>
              </a:ext>
            </a:extLst>
          </p:cNvPr>
          <p:cNvSpPr>
            <a:spLocks noGrp="1"/>
          </p:cNvSpPr>
          <p:nvPr>
            <p:ph type="title"/>
          </p:nvPr>
        </p:nvSpPr>
        <p:spPr/>
        <p:txBody>
          <a:bodyPr/>
          <a:lstStyle/>
          <a:p>
            <a:r>
              <a:rPr lang="en-GB" dirty="0"/>
              <a:t>Data augmentation</a:t>
            </a:r>
          </a:p>
        </p:txBody>
      </p:sp>
      <p:sp>
        <p:nvSpPr>
          <p:cNvPr id="3" name="Content Placeholder 2">
            <a:extLst>
              <a:ext uri="{FF2B5EF4-FFF2-40B4-BE49-F238E27FC236}">
                <a16:creationId xmlns:a16="http://schemas.microsoft.com/office/drawing/2014/main" id="{EE0D7DF4-4212-9525-6473-6307DD2AE421}"/>
              </a:ext>
            </a:extLst>
          </p:cNvPr>
          <p:cNvSpPr>
            <a:spLocks noGrp="1"/>
          </p:cNvSpPr>
          <p:nvPr>
            <p:ph idx="1"/>
          </p:nvPr>
        </p:nvSpPr>
        <p:spPr/>
        <p:txBody>
          <a:bodyPr/>
          <a:lstStyle/>
          <a:p>
            <a:r>
              <a:rPr lang="en-GB" dirty="0"/>
              <a:t>Changing your original data to be nosier, or less clear  </a:t>
            </a:r>
          </a:p>
          <a:p>
            <a:r>
              <a:rPr lang="en-GB" dirty="0"/>
              <a:t>Can improve model accuracy when working with small datasets</a:t>
            </a:r>
          </a:p>
        </p:txBody>
      </p:sp>
      <p:sp>
        <p:nvSpPr>
          <p:cNvPr id="5" name="TextBox 4">
            <a:extLst>
              <a:ext uri="{FF2B5EF4-FFF2-40B4-BE49-F238E27FC236}">
                <a16:creationId xmlns:a16="http://schemas.microsoft.com/office/drawing/2014/main" id="{2301FCFA-357B-88CB-B9C3-22EE40F39880}"/>
              </a:ext>
            </a:extLst>
          </p:cNvPr>
          <p:cNvSpPr txBox="1"/>
          <p:nvPr/>
        </p:nvSpPr>
        <p:spPr>
          <a:xfrm>
            <a:off x="3048582" y="3246079"/>
            <a:ext cx="6097162" cy="369332"/>
          </a:xfrm>
          <a:prstGeom prst="rect">
            <a:avLst/>
          </a:prstGeom>
          <a:noFill/>
        </p:spPr>
        <p:txBody>
          <a:bodyPr wrap="square">
            <a:spAutoFit/>
          </a:bodyPr>
          <a:lstStyle/>
          <a:p>
            <a:r>
              <a:rPr lang="en-GB" b="0" dirty="0">
                <a:effectLst/>
              </a:rPr>
              <a:t> </a:t>
            </a:r>
            <a:endParaRPr lang="en-GB" dirty="0"/>
          </a:p>
        </p:txBody>
      </p:sp>
      <p:sp>
        <p:nvSpPr>
          <p:cNvPr id="7" name="TextBox 6">
            <a:extLst>
              <a:ext uri="{FF2B5EF4-FFF2-40B4-BE49-F238E27FC236}">
                <a16:creationId xmlns:a16="http://schemas.microsoft.com/office/drawing/2014/main" id="{AE3BC97A-EFB3-F8E3-2B6C-26CD416E68F2}"/>
              </a:ext>
            </a:extLst>
          </p:cNvPr>
          <p:cNvSpPr txBox="1"/>
          <p:nvPr/>
        </p:nvSpPr>
        <p:spPr>
          <a:xfrm>
            <a:off x="3048582" y="3246079"/>
            <a:ext cx="6097162" cy="369332"/>
          </a:xfrm>
          <a:prstGeom prst="rect">
            <a:avLst/>
          </a:prstGeom>
          <a:noFill/>
        </p:spPr>
        <p:txBody>
          <a:bodyPr wrap="square">
            <a:spAutoFit/>
          </a:bodyPr>
          <a:lstStyle/>
          <a:p>
            <a:r>
              <a:rPr lang="en-GB" b="0" dirty="0">
                <a:effectLst/>
              </a:rPr>
              <a:t> </a:t>
            </a:r>
            <a:endParaRPr lang="en-GB" dirty="0"/>
          </a:p>
        </p:txBody>
      </p:sp>
    </p:spTree>
    <p:extLst>
      <p:ext uri="{BB962C8B-B14F-4D97-AF65-F5344CB8AC3E}">
        <p14:creationId xmlns:p14="http://schemas.microsoft.com/office/powerpoint/2010/main" val="2739728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rmAutofit fontScale="90000"/>
          </a:bodyPr>
          <a:lstStyle/>
          <a:p>
            <a:r>
              <a:rPr lang="en-GB"/>
              <a:t>Data Augmentation</a:t>
            </a:r>
            <a:endParaRPr/>
          </a:p>
        </p:txBody>
      </p:sp>
      <p:sp>
        <p:nvSpPr>
          <p:cNvPr id="105" name="Google Shape;105;p17"/>
          <p:cNvSpPr txBox="1">
            <a:spLocks noGrp="1"/>
          </p:cNvSpPr>
          <p:nvPr>
            <p:ph type="body" idx="1"/>
          </p:nvPr>
        </p:nvSpPr>
        <p:spPr>
          <a:xfrm>
            <a:off x="415600" y="3023600"/>
            <a:ext cx="5177200" cy="4101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2133"/>
              <a:t>When we have a small dataset of images, we can </a:t>
            </a:r>
            <a:r>
              <a:rPr lang="en-GB" sz="2133" b="1"/>
              <a:t>oversample</a:t>
            </a:r>
            <a:r>
              <a:rPr lang="en-GB" sz="2133"/>
              <a:t> them by performing </a:t>
            </a:r>
            <a:r>
              <a:rPr lang="en-GB" sz="2133" b="1"/>
              <a:t>data augmentation</a:t>
            </a:r>
            <a:r>
              <a:rPr lang="en-GB" sz="2133"/>
              <a:t>. </a:t>
            </a:r>
            <a:endParaRPr sz="2133"/>
          </a:p>
        </p:txBody>
      </p:sp>
      <p:pic>
        <p:nvPicPr>
          <p:cNvPr id="106" name="Google Shape;106;p17"/>
          <p:cNvPicPr preferRelativeResize="0"/>
          <p:nvPr/>
        </p:nvPicPr>
        <p:blipFill>
          <a:blip r:embed="rId3">
            <a:alphaModFix/>
          </a:blip>
          <a:stretch>
            <a:fillRect/>
          </a:stretch>
        </p:blipFill>
        <p:spPr>
          <a:xfrm>
            <a:off x="5909667" y="2007600"/>
            <a:ext cx="5866763" cy="485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rmAutofit fontScale="90000"/>
          </a:bodyPr>
          <a:lstStyle/>
          <a:p>
            <a:r>
              <a:rPr lang="en-GB"/>
              <a:t>What augmentation should I use?</a:t>
            </a:r>
            <a:endParaRPr/>
          </a:p>
        </p:txBody>
      </p:sp>
      <p:sp>
        <p:nvSpPr>
          <p:cNvPr id="112" name="Google Shape;112;p18"/>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a:t>This depends on your </a:t>
            </a:r>
            <a:r>
              <a:rPr lang="en-GB" i="1"/>
              <a:t>data</a:t>
            </a:r>
            <a:r>
              <a:rPr lang="en-GB"/>
              <a:t> and </a:t>
            </a:r>
            <a:r>
              <a:rPr lang="en-GB" i="1"/>
              <a:t>task</a:t>
            </a:r>
            <a:r>
              <a:rPr lang="en-GB"/>
              <a:t>, as some augmentation may negatively impact your model</a:t>
            </a:r>
            <a:endParaRPr/>
          </a:p>
        </p:txBody>
      </p:sp>
      <p:sp>
        <p:nvSpPr>
          <p:cNvPr id="113" name="Google Shape;113;p18"/>
          <p:cNvSpPr txBox="1"/>
          <p:nvPr/>
        </p:nvSpPr>
        <p:spPr>
          <a:xfrm>
            <a:off x="330400" y="3435300"/>
            <a:ext cx="11531200" cy="635968"/>
          </a:xfrm>
          <a:prstGeom prst="rect">
            <a:avLst/>
          </a:prstGeom>
          <a:noFill/>
          <a:ln>
            <a:noFill/>
          </a:ln>
        </p:spPr>
        <p:txBody>
          <a:bodyPr spcFirstLastPara="1" wrap="square" lIns="121900" tIns="121900" rIns="121900" bIns="121900" anchor="t" anchorCtr="0">
            <a:spAutoFit/>
          </a:bodyPr>
          <a:lstStyle/>
          <a:p>
            <a:r>
              <a:rPr lang="en-GB" sz="2533" b="1">
                <a:solidFill>
                  <a:srgbClr val="990000"/>
                </a:solidFill>
                <a:latin typeface="Lato"/>
                <a:ea typeface="Lato"/>
                <a:cs typeface="Lato"/>
                <a:sym typeface="Lato"/>
              </a:rPr>
              <a:t>What types of data modifications preserve the original meaning for your task?</a:t>
            </a:r>
            <a:endParaRPr sz="2533" b="1">
              <a:solidFill>
                <a:srgbClr val="99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3828-6AE4-8738-5822-16EC8EEE75C5}"/>
              </a:ext>
            </a:extLst>
          </p:cNvPr>
          <p:cNvSpPr>
            <a:spLocks noGrp="1"/>
          </p:cNvSpPr>
          <p:nvPr>
            <p:ph type="title"/>
          </p:nvPr>
        </p:nvSpPr>
        <p:spPr/>
        <p:txBody>
          <a:bodyPr/>
          <a:lstStyle/>
          <a:p>
            <a:r>
              <a:rPr lang="en-GB" dirty="0"/>
              <a:t>The key thing to remember</a:t>
            </a:r>
          </a:p>
        </p:txBody>
      </p:sp>
      <p:sp>
        <p:nvSpPr>
          <p:cNvPr id="3" name="Text Placeholder 2">
            <a:extLst>
              <a:ext uri="{FF2B5EF4-FFF2-40B4-BE49-F238E27FC236}">
                <a16:creationId xmlns:a16="http://schemas.microsoft.com/office/drawing/2014/main" id="{80B946CF-2747-F865-4246-ED78A0C1FE5D}"/>
              </a:ext>
            </a:extLst>
          </p:cNvPr>
          <p:cNvSpPr>
            <a:spLocks noGrp="1"/>
          </p:cNvSpPr>
          <p:nvPr>
            <p:ph type="body" idx="1"/>
          </p:nvPr>
        </p:nvSpPr>
        <p:spPr/>
        <p:txBody>
          <a:bodyPr/>
          <a:lstStyle/>
          <a:p>
            <a:r>
              <a:rPr lang="en-GB" dirty="0"/>
              <a:t>Your data still must represent the trends!</a:t>
            </a:r>
          </a:p>
        </p:txBody>
      </p:sp>
    </p:spTree>
    <p:extLst>
      <p:ext uri="{BB962C8B-B14F-4D97-AF65-F5344CB8AC3E}">
        <p14:creationId xmlns:p14="http://schemas.microsoft.com/office/powerpoint/2010/main" val="3035294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rmAutofit fontScale="90000"/>
          </a:bodyPr>
          <a:lstStyle/>
          <a:p>
            <a:r>
              <a:rPr lang="en-GB"/>
              <a:t>Banana detection</a:t>
            </a:r>
            <a:endParaRPr/>
          </a:p>
        </p:txBody>
      </p:sp>
      <p:sp>
        <p:nvSpPr>
          <p:cNvPr id="119" name="Google Shape;119;p19"/>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rmAutofit/>
          </a:bodyPr>
          <a:lstStyle/>
          <a:p>
            <a:pPr marL="0" indent="0">
              <a:buNone/>
            </a:pPr>
            <a:r>
              <a:rPr lang="en-GB"/>
              <a:t>Detexturized </a:t>
            </a:r>
            <a:endParaRPr/>
          </a:p>
          <a:p>
            <a:pPr marL="0" indent="0">
              <a:spcBef>
                <a:spcPts val="1600"/>
              </a:spcBef>
              <a:buNone/>
            </a:pPr>
            <a:r>
              <a:rPr lang="en-GB"/>
              <a:t>Edge enhance </a:t>
            </a:r>
            <a:endParaRPr/>
          </a:p>
          <a:p>
            <a:pPr marL="0" indent="0">
              <a:spcBef>
                <a:spcPts val="1600"/>
              </a:spcBef>
              <a:spcAft>
                <a:spcPts val="1600"/>
              </a:spcAft>
              <a:buNone/>
            </a:pPr>
            <a:r>
              <a:rPr lang="en-GB"/>
              <a:t>Flip and rotate </a:t>
            </a:r>
            <a:endParaRPr/>
          </a:p>
        </p:txBody>
      </p:sp>
      <p:pic>
        <p:nvPicPr>
          <p:cNvPr id="120" name="Google Shape;120;p19"/>
          <p:cNvPicPr preferRelativeResize="0"/>
          <p:nvPr/>
        </p:nvPicPr>
        <p:blipFill>
          <a:blip r:embed="rId3">
            <a:alphaModFix/>
          </a:blip>
          <a:stretch>
            <a:fillRect/>
          </a:stretch>
        </p:blipFill>
        <p:spPr>
          <a:xfrm>
            <a:off x="8069595" y="1162229"/>
            <a:ext cx="1952500" cy="1952500"/>
          </a:xfrm>
          <a:prstGeom prst="rect">
            <a:avLst/>
          </a:prstGeom>
          <a:noFill/>
          <a:ln>
            <a:noFill/>
          </a:ln>
        </p:spPr>
      </p:pic>
      <p:pic>
        <p:nvPicPr>
          <p:cNvPr id="121" name="Google Shape;121;p19"/>
          <p:cNvPicPr preferRelativeResize="0"/>
          <p:nvPr/>
        </p:nvPicPr>
        <p:blipFill>
          <a:blip r:embed="rId3">
            <a:alphaModFix/>
          </a:blip>
          <a:stretch>
            <a:fillRect/>
          </a:stretch>
        </p:blipFill>
        <p:spPr>
          <a:xfrm rot="-5400000">
            <a:off x="9647527" y="3114727"/>
            <a:ext cx="1687101" cy="1687101"/>
          </a:xfrm>
          <a:prstGeom prst="rect">
            <a:avLst/>
          </a:prstGeom>
          <a:noFill/>
          <a:ln>
            <a:noFill/>
          </a:ln>
        </p:spPr>
      </p:pic>
      <p:pic>
        <p:nvPicPr>
          <p:cNvPr id="122" name="Google Shape;122;p19"/>
          <p:cNvPicPr preferRelativeResize="0"/>
          <p:nvPr/>
        </p:nvPicPr>
        <p:blipFill>
          <a:blip r:embed="rId3">
            <a:alphaModFix/>
          </a:blip>
          <a:stretch>
            <a:fillRect/>
          </a:stretch>
        </p:blipFill>
        <p:spPr>
          <a:xfrm rot="-10668742">
            <a:off x="7671529" y="3114727"/>
            <a:ext cx="1687100" cy="1687100"/>
          </a:xfrm>
          <a:prstGeom prst="rect">
            <a:avLst/>
          </a:prstGeom>
          <a:noFill/>
          <a:ln>
            <a:noFill/>
          </a:ln>
        </p:spPr>
      </p:pic>
      <p:pic>
        <p:nvPicPr>
          <p:cNvPr id="123" name="Google Shape;123;p19"/>
          <p:cNvPicPr preferRelativeResize="0"/>
          <p:nvPr/>
        </p:nvPicPr>
        <p:blipFill>
          <a:blip r:embed="rId4">
            <a:alphaModFix/>
          </a:blip>
          <a:stretch>
            <a:fillRect/>
          </a:stretch>
        </p:blipFill>
        <p:spPr>
          <a:xfrm rot="-5400000">
            <a:off x="5054627" y="4290227"/>
            <a:ext cx="1687101" cy="1687101"/>
          </a:xfrm>
          <a:prstGeom prst="rect">
            <a:avLst/>
          </a:prstGeom>
          <a:noFill/>
          <a:ln>
            <a:noFill/>
          </a:ln>
        </p:spPr>
      </p:pic>
      <p:pic>
        <p:nvPicPr>
          <p:cNvPr id="124" name="Google Shape;124;p19"/>
          <p:cNvPicPr preferRelativeResize="0"/>
          <p:nvPr/>
        </p:nvPicPr>
        <p:blipFill>
          <a:blip r:embed="rId5">
            <a:alphaModFix/>
          </a:blip>
          <a:stretch>
            <a:fillRect/>
          </a:stretch>
        </p:blipFill>
        <p:spPr>
          <a:xfrm>
            <a:off x="5603960" y="2045060"/>
            <a:ext cx="1687101" cy="1687101"/>
          </a:xfrm>
          <a:prstGeom prst="rect">
            <a:avLst/>
          </a:prstGeom>
          <a:noFill/>
          <a:ln>
            <a:noFill/>
          </a:ln>
        </p:spPr>
      </p:pic>
      <p:pic>
        <p:nvPicPr>
          <p:cNvPr id="125" name="Google Shape;125;p19"/>
          <p:cNvPicPr preferRelativeResize="0"/>
          <p:nvPr/>
        </p:nvPicPr>
        <p:blipFill>
          <a:blip r:embed="rId6">
            <a:alphaModFix/>
          </a:blip>
          <a:stretch>
            <a:fillRect/>
          </a:stretch>
        </p:blipFill>
        <p:spPr>
          <a:xfrm>
            <a:off x="1846194" y="4290227"/>
            <a:ext cx="1687101" cy="1687101"/>
          </a:xfrm>
          <a:prstGeom prst="rect">
            <a:avLst/>
          </a:prstGeom>
          <a:noFill/>
          <a:ln>
            <a:noFill/>
          </a:ln>
        </p:spPr>
      </p:pic>
      <p:pic>
        <p:nvPicPr>
          <p:cNvPr id="126" name="Google Shape;126;p19"/>
          <p:cNvPicPr preferRelativeResize="0"/>
          <p:nvPr/>
        </p:nvPicPr>
        <p:blipFill>
          <a:blip r:embed="rId7">
            <a:alphaModFix amt="42000"/>
          </a:blip>
          <a:stretch>
            <a:fillRect/>
          </a:stretch>
        </p:blipFill>
        <p:spPr>
          <a:xfrm>
            <a:off x="8621994" y="5093960"/>
            <a:ext cx="1687101" cy="1687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rmAutofit fontScale="90000"/>
          </a:bodyPr>
          <a:lstStyle/>
          <a:p>
            <a:r>
              <a:rPr lang="en-GB"/>
              <a:t>A larger classifier of fruit</a:t>
            </a:r>
            <a:endParaRPr/>
          </a:p>
        </p:txBody>
      </p:sp>
      <p:sp>
        <p:nvSpPr>
          <p:cNvPr id="132" name="Google Shape;132;p20"/>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a:t>Maybe the lighting does matter…</a:t>
            </a:r>
            <a:endParaRPr/>
          </a:p>
        </p:txBody>
      </p:sp>
      <p:pic>
        <p:nvPicPr>
          <p:cNvPr id="133" name="Google Shape;133;p20"/>
          <p:cNvPicPr preferRelativeResize="0"/>
          <p:nvPr/>
        </p:nvPicPr>
        <p:blipFill>
          <a:blip r:embed="rId3">
            <a:alphaModFix/>
          </a:blip>
          <a:stretch>
            <a:fillRect/>
          </a:stretch>
        </p:blipFill>
        <p:spPr>
          <a:xfrm>
            <a:off x="9431962" y="957129"/>
            <a:ext cx="1952500" cy="1952500"/>
          </a:xfrm>
          <a:prstGeom prst="rect">
            <a:avLst/>
          </a:prstGeom>
          <a:noFill/>
          <a:ln>
            <a:noFill/>
          </a:ln>
        </p:spPr>
      </p:pic>
      <p:pic>
        <p:nvPicPr>
          <p:cNvPr id="134" name="Google Shape;134;p20"/>
          <p:cNvPicPr preferRelativeResize="0"/>
          <p:nvPr/>
        </p:nvPicPr>
        <p:blipFill>
          <a:blip r:embed="rId3">
            <a:alphaModFix/>
          </a:blip>
          <a:stretch>
            <a:fillRect/>
          </a:stretch>
        </p:blipFill>
        <p:spPr>
          <a:xfrm rot="-5400000">
            <a:off x="9647527" y="3114727"/>
            <a:ext cx="1687101" cy="1687101"/>
          </a:xfrm>
          <a:prstGeom prst="rect">
            <a:avLst/>
          </a:prstGeom>
          <a:noFill/>
          <a:ln>
            <a:noFill/>
          </a:ln>
        </p:spPr>
      </p:pic>
      <p:pic>
        <p:nvPicPr>
          <p:cNvPr id="135" name="Google Shape;135;p20"/>
          <p:cNvPicPr preferRelativeResize="0"/>
          <p:nvPr/>
        </p:nvPicPr>
        <p:blipFill>
          <a:blip r:embed="rId4">
            <a:alphaModFix/>
          </a:blip>
          <a:stretch>
            <a:fillRect/>
          </a:stretch>
        </p:blipFill>
        <p:spPr>
          <a:xfrm>
            <a:off x="2369533" y="3243775"/>
            <a:ext cx="1429035" cy="1429032"/>
          </a:xfrm>
          <a:prstGeom prst="rect">
            <a:avLst/>
          </a:prstGeom>
          <a:noFill/>
          <a:ln>
            <a:noFill/>
          </a:ln>
        </p:spPr>
      </p:pic>
      <p:pic>
        <p:nvPicPr>
          <p:cNvPr id="136" name="Google Shape;136;p20"/>
          <p:cNvPicPr preferRelativeResize="0"/>
          <p:nvPr/>
        </p:nvPicPr>
        <p:blipFill>
          <a:blip r:embed="rId5">
            <a:alphaModFix/>
          </a:blip>
          <a:stretch>
            <a:fillRect/>
          </a:stretch>
        </p:blipFill>
        <p:spPr>
          <a:xfrm>
            <a:off x="4016535" y="3307661"/>
            <a:ext cx="1352069" cy="1301235"/>
          </a:xfrm>
          <a:prstGeom prst="rect">
            <a:avLst/>
          </a:prstGeom>
          <a:noFill/>
          <a:ln>
            <a:noFill/>
          </a:ln>
        </p:spPr>
      </p:pic>
      <p:pic>
        <p:nvPicPr>
          <p:cNvPr id="137" name="Google Shape;137;p20"/>
          <p:cNvPicPr preferRelativeResize="0"/>
          <p:nvPr/>
        </p:nvPicPr>
        <p:blipFill>
          <a:blip r:embed="rId6">
            <a:alphaModFix/>
          </a:blip>
          <a:stretch>
            <a:fillRect/>
          </a:stretch>
        </p:blipFill>
        <p:spPr>
          <a:xfrm>
            <a:off x="3937735" y="4801828"/>
            <a:ext cx="1352069" cy="1301235"/>
          </a:xfrm>
          <a:prstGeom prst="rect">
            <a:avLst/>
          </a:prstGeom>
          <a:noFill/>
          <a:ln>
            <a:noFill/>
          </a:ln>
        </p:spPr>
      </p:pic>
      <p:pic>
        <p:nvPicPr>
          <p:cNvPr id="138" name="Google Shape;138;p20"/>
          <p:cNvPicPr preferRelativeResize="0"/>
          <p:nvPr/>
        </p:nvPicPr>
        <p:blipFill>
          <a:blip r:embed="rId7">
            <a:alphaModFix/>
          </a:blip>
          <a:stretch>
            <a:fillRect/>
          </a:stretch>
        </p:blipFill>
        <p:spPr>
          <a:xfrm>
            <a:off x="2369533" y="4672808"/>
            <a:ext cx="1429035" cy="1429032"/>
          </a:xfrm>
          <a:prstGeom prst="rect">
            <a:avLst/>
          </a:prstGeom>
          <a:noFill/>
          <a:ln>
            <a:noFill/>
          </a:ln>
        </p:spPr>
      </p:pic>
      <p:pic>
        <p:nvPicPr>
          <p:cNvPr id="139" name="Google Shape;139;p20"/>
          <p:cNvPicPr preferRelativeResize="0"/>
          <p:nvPr/>
        </p:nvPicPr>
        <p:blipFill>
          <a:blip r:embed="rId8">
            <a:alphaModFix/>
          </a:blip>
          <a:stretch>
            <a:fillRect/>
          </a:stretch>
        </p:blipFill>
        <p:spPr>
          <a:xfrm>
            <a:off x="5860267" y="3645196"/>
            <a:ext cx="1952500" cy="1470873"/>
          </a:xfrm>
          <a:prstGeom prst="rect">
            <a:avLst/>
          </a:prstGeom>
          <a:noFill/>
          <a:ln>
            <a:noFill/>
          </a:ln>
        </p:spPr>
      </p:pic>
      <p:pic>
        <p:nvPicPr>
          <p:cNvPr id="140" name="Google Shape;140;p20"/>
          <p:cNvPicPr preferRelativeResize="0"/>
          <p:nvPr/>
        </p:nvPicPr>
        <p:blipFill>
          <a:blip r:embed="rId9">
            <a:alphaModFix/>
          </a:blip>
          <a:stretch>
            <a:fillRect/>
          </a:stretch>
        </p:blipFill>
        <p:spPr>
          <a:xfrm>
            <a:off x="7479467" y="3728912"/>
            <a:ext cx="1952500" cy="1470873"/>
          </a:xfrm>
          <a:prstGeom prst="rect">
            <a:avLst/>
          </a:prstGeom>
          <a:noFill/>
          <a:ln>
            <a:noFill/>
          </a:ln>
        </p:spPr>
      </p:pic>
      <p:pic>
        <p:nvPicPr>
          <p:cNvPr id="141" name="Google Shape;141;p20"/>
          <p:cNvPicPr preferRelativeResize="0"/>
          <p:nvPr/>
        </p:nvPicPr>
        <p:blipFill>
          <a:blip r:embed="rId10">
            <a:alphaModFix/>
          </a:blip>
          <a:stretch>
            <a:fillRect/>
          </a:stretch>
        </p:blipFill>
        <p:spPr>
          <a:xfrm>
            <a:off x="7939034" y="5199787"/>
            <a:ext cx="1565068" cy="10459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rmAutofit fontScale="90000"/>
          </a:bodyPr>
          <a:lstStyle/>
          <a:p>
            <a:r>
              <a:rPr lang="en-GB"/>
              <a:t>Signals</a:t>
            </a:r>
            <a:endParaRPr/>
          </a:p>
        </p:txBody>
      </p:sp>
      <p:sp>
        <p:nvSpPr>
          <p:cNvPr id="147" name="Google Shape;147;p21"/>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rmAutofit/>
          </a:bodyPr>
          <a:lstStyle/>
          <a:p>
            <a:pPr marL="0" indent="0">
              <a:buNone/>
            </a:pPr>
            <a:r>
              <a:rPr lang="en-GB"/>
              <a:t>Augmentation is not limited to images…</a:t>
            </a:r>
            <a:endParaRPr/>
          </a:p>
          <a:p>
            <a:pPr marL="0" indent="0">
              <a:spcBef>
                <a:spcPts val="1600"/>
              </a:spcBef>
              <a:spcAft>
                <a:spcPts val="1600"/>
              </a:spcAft>
              <a:buNone/>
            </a:pPr>
            <a:r>
              <a:rPr lang="en-GB"/>
              <a:t>Make sure to evaluate what data is relevant</a:t>
            </a:r>
            <a:endParaRPr/>
          </a:p>
        </p:txBody>
      </p:sp>
      <p:pic>
        <p:nvPicPr>
          <p:cNvPr id="148" name="Google Shape;148;p21"/>
          <p:cNvPicPr preferRelativeResize="0"/>
          <p:nvPr/>
        </p:nvPicPr>
        <p:blipFill>
          <a:blip r:embed="rId3">
            <a:alphaModFix/>
          </a:blip>
          <a:stretch>
            <a:fillRect/>
          </a:stretch>
        </p:blipFill>
        <p:spPr>
          <a:xfrm>
            <a:off x="8003095" y="3486300"/>
            <a:ext cx="3909099" cy="2717968"/>
          </a:xfrm>
          <a:prstGeom prst="rect">
            <a:avLst/>
          </a:prstGeom>
          <a:noFill/>
          <a:ln>
            <a:noFill/>
          </a:ln>
        </p:spPr>
      </p:pic>
      <p:pic>
        <p:nvPicPr>
          <p:cNvPr id="149" name="Google Shape;149;p21"/>
          <p:cNvPicPr preferRelativeResize="0"/>
          <p:nvPr/>
        </p:nvPicPr>
        <p:blipFill rotWithShape="1">
          <a:blip r:embed="rId4">
            <a:alphaModFix/>
          </a:blip>
          <a:srcRect t="2018" r="2037"/>
          <a:stretch/>
        </p:blipFill>
        <p:spPr>
          <a:xfrm>
            <a:off x="4012034" y="3759433"/>
            <a:ext cx="3362965" cy="2371467"/>
          </a:xfrm>
          <a:prstGeom prst="rect">
            <a:avLst/>
          </a:prstGeom>
          <a:noFill/>
          <a:ln>
            <a:noFill/>
          </a:ln>
        </p:spPr>
      </p:pic>
      <p:pic>
        <p:nvPicPr>
          <p:cNvPr id="150" name="Google Shape;150;p21"/>
          <p:cNvPicPr preferRelativeResize="0"/>
          <p:nvPr/>
        </p:nvPicPr>
        <p:blipFill>
          <a:blip r:embed="rId5">
            <a:alphaModFix/>
          </a:blip>
          <a:stretch>
            <a:fillRect/>
          </a:stretch>
        </p:blipFill>
        <p:spPr>
          <a:xfrm>
            <a:off x="277534" y="3428994"/>
            <a:ext cx="3828733" cy="15359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3301933" y="767933"/>
            <a:ext cx="8428800" cy="847200"/>
          </a:xfrm>
          <a:prstGeom prst="rect">
            <a:avLst/>
          </a:prstGeom>
        </p:spPr>
        <p:txBody>
          <a:bodyPr spcFirstLastPara="1" vert="horz" wrap="square" lIns="121900" tIns="121900" rIns="121900" bIns="121900" rtlCol="0" anchor="t" anchorCtr="0">
            <a:normAutofit fontScale="90000"/>
          </a:bodyPr>
          <a:lstStyle/>
          <a:p>
            <a:r>
              <a:rPr lang="en-GB"/>
              <a:t>Signals</a:t>
            </a:r>
            <a:endParaRPr/>
          </a:p>
        </p:txBody>
      </p:sp>
      <p:sp>
        <p:nvSpPr>
          <p:cNvPr id="156" name="Google Shape;156;p22"/>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rmAutofit/>
          </a:bodyPr>
          <a:lstStyle/>
          <a:p>
            <a:pPr marL="0" indent="0">
              <a:buNone/>
            </a:pPr>
            <a:r>
              <a:rPr lang="en-GB"/>
              <a:t>Audio signals “hello world”</a:t>
            </a:r>
            <a:endParaRPr/>
          </a:p>
          <a:p>
            <a:pPr marL="0" indent="0">
              <a:spcBef>
                <a:spcPts val="1600"/>
              </a:spcBef>
              <a:buNone/>
            </a:pPr>
            <a:r>
              <a:rPr lang="en-GB"/>
              <a:t>Stretch it: makes it slower spoken “heeelllooooo wwwoorrllddd”</a:t>
            </a:r>
            <a:endParaRPr/>
          </a:p>
          <a:p>
            <a:pPr marL="0" indent="0">
              <a:spcBef>
                <a:spcPts val="1600"/>
              </a:spcBef>
              <a:buNone/>
            </a:pPr>
            <a:r>
              <a:rPr lang="en-GB"/>
              <a:t>Change the pitch augments it to different voices</a:t>
            </a:r>
            <a:endParaRPr/>
          </a:p>
          <a:p>
            <a:pPr marL="0" indent="0">
              <a:spcBef>
                <a:spcPts val="1600"/>
              </a:spcBef>
              <a:buNone/>
            </a:pPr>
            <a:r>
              <a:rPr lang="en-GB"/>
              <a:t>This could be helpful for voice recognition</a:t>
            </a:r>
            <a:endParaRPr/>
          </a:p>
          <a:p>
            <a:pPr marL="0" indent="0">
              <a:spcBef>
                <a:spcPts val="16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rmAutofit fontScale="90000"/>
          </a:bodyPr>
          <a:lstStyle/>
          <a:p>
            <a:r>
              <a:rPr lang="en-GB"/>
              <a:t>Adding noise</a:t>
            </a:r>
            <a:endParaRPr/>
          </a:p>
        </p:txBody>
      </p:sp>
      <p:sp>
        <p:nvSpPr>
          <p:cNvPr id="162" name="Google Shape;162;p23"/>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rmAutofit/>
          </a:bodyPr>
          <a:lstStyle/>
          <a:p>
            <a:pPr marL="0" indent="0">
              <a:buNone/>
            </a:pPr>
            <a:r>
              <a:rPr lang="en-GB"/>
              <a:t>Can you rely on good image quality all the time? </a:t>
            </a:r>
            <a:endParaRPr/>
          </a:p>
          <a:p>
            <a:pPr marL="0" indent="0">
              <a:spcBef>
                <a:spcPts val="1600"/>
              </a:spcBef>
              <a:spcAft>
                <a:spcPts val="1600"/>
              </a:spcAft>
              <a:buNone/>
            </a:pPr>
            <a:r>
              <a:rPr lang="en-GB"/>
              <a:t>Adding noise helps a model understand beyond specific colours</a:t>
            </a:r>
            <a:endParaRPr/>
          </a:p>
        </p:txBody>
      </p:sp>
      <p:pic>
        <p:nvPicPr>
          <p:cNvPr id="163" name="Google Shape;163;p23"/>
          <p:cNvPicPr preferRelativeResize="0"/>
          <p:nvPr/>
        </p:nvPicPr>
        <p:blipFill>
          <a:blip r:embed="rId3">
            <a:alphaModFix/>
          </a:blip>
          <a:stretch>
            <a:fillRect/>
          </a:stretch>
        </p:blipFill>
        <p:spPr>
          <a:xfrm>
            <a:off x="4362633" y="3750334"/>
            <a:ext cx="6829499" cy="23805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rmAutofit fontScale="90000"/>
          </a:bodyPr>
          <a:lstStyle/>
          <a:p>
            <a:r>
              <a:rPr lang="en-GB"/>
              <a:t>AI generated datasets</a:t>
            </a:r>
            <a:endParaRPr/>
          </a:p>
        </p:txBody>
      </p:sp>
      <p:sp>
        <p:nvSpPr>
          <p:cNvPr id="174" name="Google Shape;174;p25"/>
          <p:cNvSpPr txBox="1">
            <a:spLocks noGrp="1"/>
          </p:cNvSpPr>
          <p:nvPr>
            <p:ph type="body" idx="1"/>
          </p:nvPr>
        </p:nvSpPr>
        <p:spPr>
          <a:xfrm>
            <a:off x="3213483" y="1924501"/>
            <a:ext cx="4806712" cy="40032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GB" dirty="0"/>
              <a:t>There is an approach of using AI to generate data. </a:t>
            </a:r>
            <a:endParaRPr dirty="0"/>
          </a:p>
          <a:p>
            <a:pPr marL="0" indent="0">
              <a:spcBef>
                <a:spcPts val="1600"/>
              </a:spcBef>
              <a:buNone/>
            </a:pPr>
            <a:r>
              <a:rPr lang="en-GB" dirty="0"/>
              <a:t>Tasks where a lot of data exists such as image generation, this can be an inexpensive way of generating data </a:t>
            </a:r>
            <a:endParaRPr dirty="0"/>
          </a:p>
          <a:p>
            <a:pPr marL="0" indent="0">
              <a:spcBef>
                <a:spcPts val="1600"/>
              </a:spcBef>
              <a:spcAft>
                <a:spcPts val="1600"/>
              </a:spcAft>
              <a:buNone/>
            </a:pPr>
            <a:r>
              <a:rPr lang="en-GB" dirty="0"/>
              <a:t>Generative AI can 	alter your existing images so there is a mix of truth and changes </a:t>
            </a:r>
            <a:endParaRPr dirty="0"/>
          </a:p>
        </p:txBody>
      </p:sp>
      <p:pic>
        <p:nvPicPr>
          <p:cNvPr id="175" name="Google Shape;175;p25"/>
          <p:cNvPicPr preferRelativeResize="0"/>
          <p:nvPr/>
        </p:nvPicPr>
        <p:blipFill>
          <a:blip r:embed="rId3">
            <a:alphaModFix/>
          </a:blip>
          <a:stretch>
            <a:fillRect/>
          </a:stretch>
        </p:blipFill>
        <p:spPr>
          <a:xfrm>
            <a:off x="8155182" y="2776663"/>
            <a:ext cx="3644132" cy="20650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A8BB-24C7-7002-03E1-B9B4F9B48B7D}"/>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06CC888B-5DE0-E166-894C-76EA4185D46A}"/>
              </a:ext>
            </a:extLst>
          </p:cNvPr>
          <p:cNvSpPr>
            <a:spLocks noGrp="1"/>
          </p:cNvSpPr>
          <p:nvPr>
            <p:ph idx="1"/>
          </p:nvPr>
        </p:nvSpPr>
        <p:spPr/>
        <p:txBody>
          <a:bodyPr/>
          <a:lstStyle/>
          <a:p>
            <a:r>
              <a:rPr lang="en-GB" dirty="0"/>
              <a:t>Employed methods like PCA and dimensionality reduction</a:t>
            </a:r>
          </a:p>
          <a:p>
            <a:r>
              <a:rPr lang="en-GB" dirty="0"/>
              <a:t>Learned about classifiers and regression models</a:t>
            </a:r>
          </a:p>
          <a:p>
            <a:r>
              <a:rPr lang="en-GB" dirty="0"/>
              <a:t>Worked with datasets and open dataset </a:t>
            </a:r>
          </a:p>
        </p:txBody>
      </p:sp>
    </p:spTree>
    <p:extLst>
      <p:ext uri="{BB962C8B-B14F-4D97-AF65-F5344CB8AC3E}">
        <p14:creationId xmlns:p14="http://schemas.microsoft.com/office/powerpoint/2010/main" val="3684412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rmAutofit fontScale="90000"/>
          </a:bodyPr>
          <a:lstStyle/>
          <a:p>
            <a:r>
              <a:rPr lang="en-GB"/>
              <a:t>Problems</a:t>
            </a:r>
            <a:endParaRPr/>
          </a:p>
        </p:txBody>
      </p:sp>
      <p:sp>
        <p:nvSpPr>
          <p:cNvPr id="181" name="Google Shape;181;p26"/>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rmAutofit/>
          </a:bodyPr>
          <a:lstStyle/>
          <a:p>
            <a:pPr marL="0" indent="0">
              <a:buNone/>
            </a:pPr>
            <a:r>
              <a:rPr lang="en-GB"/>
              <a:t>Bias</a:t>
            </a:r>
            <a:endParaRPr/>
          </a:p>
          <a:p>
            <a:pPr marL="0" indent="0">
              <a:spcBef>
                <a:spcPts val="1600"/>
              </a:spcBef>
              <a:spcAft>
                <a:spcPts val="1600"/>
              </a:spcAft>
              <a:buNone/>
            </a:pPr>
            <a:r>
              <a:rPr lang="en-GB"/>
              <a:t>Data not being real enough </a:t>
            </a:r>
            <a:endParaRPr/>
          </a:p>
        </p:txBody>
      </p:sp>
      <p:pic>
        <p:nvPicPr>
          <p:cNvPr id="182" name="Google Shape;182;p26"/>
          <p:cNvPicPr preferRelativeResize="0"/>
          <p:nvPr/>
        </p:nvPicPr>
        <p:blipFill>
          <a:blip r:embed="rId3">
            <a:alphaModFix/>
          </a:blip>
          <a:stretch>
            <a:fillRect/>
          </a:stretch>
        </p:blipFill>
        <p:spPr>
          <a:xfrm>
            <a:off x="9490098" y="3600167"/>
            <a:ext cx="2439167" cy="2439167"/>
          </a:xfrm>
          <a:prstGeom prst="rect">
            <a:avLst/>
          </a:prstGeom>
          <a:noFill/>
          <a:ln>
            <a:noFill/>
          </a:ln>
        </p:spPr>
      </p:pic>
      <p:pic>
        <p:nvPicPr>
          <p:cNvPr id="183" name="Google Shape;183;p26"/>
          <p:cNvPicPr preferRelativeResize="0"/>
          <p:nvPr/>
        </p:nvPicPr>
        <p:blipFill>
          <a:blip r:embed="rId4">
            <a:alphaModFix/>
          </a:blip>
          <a:stretch>
            <a:fillRect/>
          </a:stretch>
        </p:blipFill>
        <p:spPr>
          <a:xfrm>
            <a:off x="6096001" y="3616031"/>
            <a:ext cx="2607233" cy="2607269"/>
          </a:xfrm>
          <a:prstGeom prst="rect">
            <a:avLst/>
          </a:prstGeom>
          <a:noFill/>
          <a:ln>
            <a:noFill/>
          </a:ln>
        </p:spPr>
      </p:pic>
      <p:pic>
        <p:nvPicPr>
          <p:cNvPr id="184" name="Google Shape;184;p26"/>
          <p:cNvPicPr preferRelativeResize="0"/>
          <p:nvPr/>
        </p:nvPicPr>
        <p:blipFill>
          <a:blip r:embed="rId5">
            <a:alphaModFix/>
          </a:blip>
          <a:stretch>
            <a:fillRect/>
          </a:stretch>
        </p:blipFill>
        <p:spPr>
          <a:xfrm>
            <a:off x="1536800" y="3698134"/>
            <a:ext cx="3828835" cy="25379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3200333" y="767933"/>
            <a:ext cx="8428800" cy="847200"/>
          </a:xfrm>
          <a:prstGeom prst="rect">
            <a:avLst/>
          </a:prstGeom>
        </p:spPr>
        <p:txBody>
          <a:bodyPr spcFirstLastPara="1" vert="horz" wrap="square" lIns="121900" tIns="121900" rIns="121900" bIns="121900" rtlCol="0" anchor="t" anchorCtr="0">
            <a:normAutofit fontScale="90000"/>
          </a:bodyPr>
          <a:lstStyle/>
          <a:p>
            <a:r>
              <a:rPr lang="en-GB"/>
              <a:t>But they have some uses</a:t>
            </a:r>
            <a:endParaRPr/>
          </a:p>
        </p:txBody>
      </p:sp>
      <p:sp>
        <p:nvSpPr>
          <p:cNvPr id="190" name="Google Shape;190;p27"/>
          <p:cNvSpPr txBox="1">
            <a:spLocks noGrp="1"/>
          </p:cNvSpPr>
          <p:nvPr>
            <p:ph type="body" idx="1"/>
          </p:nvPr>
        </p:nvSpPr>
        <p:spPr>
          <a:xfrm>
            <a:off x="3213483" y="2127701"/>
            <a:ext cx="8428800" cy="4003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a:t>Maybe not best for a full dataset… but can be used for transfer learning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67AE-9BB9-0B89-D85B-71848E6423C3}"/>
              </a:ext>
            </a:extLst>
          </p:cNvPr>
          <p:cNvSpPr>
            <a:spLocks noGrp="1"/>
          </p:cNvSpPr>
          <p:nvPr>
            <p:ph type="title"/>
          </p:nvPr>
        </p:nvSpPr>
        <p:spPr/>
        <p:txBody>
          <a:bodyPr/>
          <a:lstStyle/>
          <a:p>
            <a:r>
              <a:rPr lang="en-GB" dirty="0"/>
              <a:t>Today</a:t>
            </a:r>
          </a:p>
        </p:txBody>
      </p:sp>
      <p:sp>
        <p:nvSpPr>
          <p:cNvPr id="3" name="Text Placeholder 2">
            <a:extLst>
              <a:ext uri="{FF2B5EF4-FFF2-40B4-BE49-F238E27FC236}">
                <a16:creationId xmlns:a16="http://schemas.microsoft.com/office/drawing/2014/main" id="{0E481195-2663-CD0D-5741-775519A752B1}"/>
              </a:ext>
            </a:extLst>
          </p:cNvPr>
          <p:cNvSpPr>
            <a:spLocks noGrp="1"/>
          </p:cNvSpPr>
          <p:nvPr>
            <p:ph type="body" idx="1"/>
          </p:nvPr>
        </p:nvSpPr>
        <p:spPr/>
        <p:txBody>
          <a:bodyPr/>
          <a:lstStyle/>
          <a:p>
            <a:r>
              <a:rPr lang="en-GB" dirty="0"/>
              <a:t>Catch up on worksheets</a:t>
            </a:r>
          </a:p>
          <a:p>
            <a:r>
              <a:rPr lang="en-GB" dirty="0"/>
              <a:t>Go through worksheets with a new dataset from </a:t>
            </a:r>
            <a:r>
              <a:rPr lang="en-GB" dirty="0" err="1"/>
              <a:t>kaggle</a:t>
            </a:r>
            <a:endParaRPr lang="en-GB" dirty="0"/>
          </a:p>
          <a:p>
            <a:r>
              <a:rPr lang="en-GB" dirty="0"/>
              <a:t>Start implementing data augmentation on some of the models you have already developed</a:t>
            </a:r>
          </a:p>
          <a:p>
            <a:pPr lvl="1"/>
            <a:r>
              <a:rPr lang="en-GB" dirty="0" err="1"/>
              <a:t>Eg.</a:t>
            </a:r>
            <a:r>
              <a:rPr lang="en-GB" dirty="0"/>
              <a:t> Add noise (investigate how much noise helps, and what too much noise looks like), feel free to play around with AI generated data from ChatGPT and see if this actually helps </a:t>
            </a:r>
          </a:p>
        </p:txBody>
      </p:sp>
    </p:spTree>
    <p:extLst>
      <p:ext uri="{BB962C8B-B14F-4D97-AF65-F5344CB8AC3E}">
        <p14:creationId xmlns:p14="http://schemas.microsoft.com/office/powerpoint/2010/main" val="40842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txBox="1">
            <a:spLocks noGrp="1"/>
          </p:cNvSpPr>
          <p:nvPr>
            <p:ph type="title"/>
          </p:nvPr>
        </p:nvSpPr>
        <p:spPr>
          <a:xfrm>
            <a:off x="3200333" y="666333"/>
            <a:ext cx="8428800" cy="847200"/>
          </a:xfrm>
          <a:prstGeom prst="rect">
            <a:avLst/>
          </a:prstGeom>
        </p:spPr>
        <p:txBody>
          <a:bodyPr spcFirstLastPara="1" vert="horz" wrap="square" lIns="121900" tIns="121900" rIns="121900" bIns="121900" rtlCol="0" anchor="t" anchorCtr="0">
            <a:normAutofit fontScale="90000"/>
          </a:bodyPr>
          <a:lstStyle/>
          <a:p>
            <a:r>
              <a:rPr lang="en-GB" dirty="0"/>
              <a:t>Dimensionality reduction</a:t>
            </a:r>
            <a:endParaRPr dirty="0"/>
          </a:p>
        </p:txBody>
      </p:sp>
      <p:pic>
        <p:nvPicPr>
          <p:cNvPr id="298" name="Google Shape;298;p30"/>
          <p:cNvPicPr preferRelativeResize="0"/>
          <p:nvPr/>
        </p:nvPicPr>
        <p:blipFill>
          <a:blip r:embed="rId3">
            <a:alphaModFix/>
          </a:blip>
          <a:stretch>
            <a:fillRect/>
          </a:stretch>
        </p:blipFill>
        <p:spPr>
          <a:xfrm>
            <a:off x="7531234" y="6335167"/>
            <a:ext cx="1313573" cy="524200"/>
          </a:xfrm>
          <a:prstGeom prst="rect">
            <a:avLst/>
          </a:prstGeom>
          <a:noFill/>
          <a:ln>
            <a:noFill/>
          </a:ln>
        </p:spPr>
      </p:pic>
      <p:pic>
        <p:nvPicPr>
          <p:cNvPr id="299" name="Google Shape;299;p30"/>
          <p:cNvPicPr preferRelativeResize="0"/>
          <p:nvPr/>
        </p:nvPicPr>
        <p:blipFill>
          <a:blip r:embed="rId4">
            <a:alphaModFix/>
          </a:blip>
          <a:stretch>
            <a:fillRect/>
          </a:stretch>
        </p:blipFill>
        <p:spPr>
          <a:xfrm>
            <a:off x="8890201" y="6335167"/>
            <a:ext cx="1581167" cy="524200"/>
          </a:xfrm>
          <a:prstGeom prst="rect">
            <a:avLst/>
          </a:prstGeom>
          <a:noFill/>
          <a:ln>
            <a:noFill/>
          </a:ln>
        </p:spPr>
      </p:pic>
      <p:pic>
        <p:nvPicPr>
          <p:cNvPr id="300" name="Google Shape;300;p30"/>
          <p:cNvPicPr preferRelativeResize="0"/>
          <p:nvPr/>
        </p:nvPicPr>
        <p:blipFill rotWithShape="1">
          <a:blip r:embed="rId5">
            <a:alphaModFix/>
          </a:blip>
          <a:srcRect b="20159"/>
          <a:stretch/>
        </p:blipFill>
        <p:spPr>
          <a:xfrm>
            <a:off x="10483467" y="6096000"/>
            <a:ext cx="1708533" cy="762000"/>
          </a:xfrm>
          <a:prstGeom prst="rect">
            <a:avLst/>
          </a:prstGeom>
          <a:noFill/>
          <a:ln>
            <a:noFill/>
          </a:ln>
        </p:spPr>
      </p:pic>
      <p:pic>
        <p:nvPicPr>
          <p:cNvPr id="301" name="Google Shape;301;p30"/>
          <p:cNvPicPr preferRelativeResize="0"/>
          <p:nvPr/>
        </p:nvPicPr>
        <p:blipFill>
          <a:blip r:embed="rId6">
            <a:alphaModFix/>
          </a:blip>
          <a:stretch>
            <a:fillRect/>
          </a:stretch>
        </p:blipFill>
        <p:spPr>
          <a:xfrm>
            <a:off x="984767" y="5918434"/>
            <a:ext cx="812133" cy="812133"/>
          </a:xfrm>
          <a:prstGeom prst="rect">
            <a:avLst/>
          </a:prstGeom>
          <a:noFill/>
          <a:ln>
            <a:noFill/>
          </a:ln>
        </p:spPr>
      </p:pic>
      <p:graphicFrame>
        <p:nvGraphicFramePr>
          <p:cNvPr id="302" name="Google Shape;302;p30"/>
          <p:cNvGraphicFramePr/>
          <p:nvPr>
            <p:extLst>
              <p:ext uri="{D42A27DB-BD31-4B8C-83A1-F6EECF244321}">
                <p14:modId xmlns:p14="http://schemas.microsoft.com/office/powerpoint/2010/main" val="1316465056"/>
              </p:ext>
            </p:extLst>
          </p:nvPr>
        </p:nvGraphicFramePr>
        <p:xfrm>
          <a:off x="1263408" y="1403010"/>
          <a:ext cx="10463245" cy="4621610"/>
        </p:xfrm>
        <a:graphic>
          <a:graphicData uri="http://schemas.openxmlformats.org/drawingml/2006/table">
            <a:tbl>
              <a:tblPr>
                <a:noFill/>
              </a:tblPr>
              <a:tblGrid>
                <a:gridCol w="1701542">
                  <a:extLst>
                    <a:ext uri="{9D8B030D-6E8A-4147-A177-3AD203B41FA5}">
                      <a16:colId xmlns:a16="http://schemas.microsoft.com/office/drawing/2014/main" val="20000"/>
                    </a:ext>
                  </a:extLst>
                </a:gridCol>
                <a:gridCol w="2225561">
                  <a:extLst>
                    <a:ext uri="{9D8B030D-6E8A-4147-A177-3AD203B41FA5}">
                      <a16:colId xmlns:a16="http://schemas.microsoft.com/office/drawing/2014/main" val="20001"/>
                    </a:ext>
                  </a:extLst>
                </a:gridCol>
                <a:gridCol w="3084118">
                  <a:extLst>
                    <a:ext uri="{9D8B030D-6E8A-4147-A177-3AD203B41FA5}">
                      <a16:colId xmlns:a16="http://schemas.microsoft.com/office/drawing/2014/main" val="20002"/>
                    </a:ext>
                  </a:extLst>
                </a:gridCol>
                <a:gridCol w="3452024">
                  <a:extLst>
                    <a:ext uri="{9D8B030D-6E8A-4147-A177-3AD203B41FA5}">
                      <a16:colId xmlns:a16="http://schemas.microsoft.com/office/drawing/2014/main" val="20003"/>
                    </a:ext>
                  </a:extLst>
                </a:gridCol>
              </a:tblGrid>
              <a:tr h="537630">
                <a:tc>
                  <a:txBody>
                    <a:bodyPr/>
                    <a:lstStyle/>
                    <a:p>
                      <a:pPr marL="0" lvl="0" indent="0" algn="l" rtl="0">
                        <a:spcBef>
                          <a:spcPts val="0"/>
                        </a:spcBef>
                        <a:spcAft>
                          <a:spcPts val="0"/>
                        </a:spcAft>
                        <a:buNone/>
                      </a:pPr>
                      <a:r>
                        <a:rPr lang="en-GB" sz="2400" i="1" dirty="0"/>
                        <a:t>Method</a:t>
                      </a:r>
                      <a:endParaRPr sz="2400" i="1" dirty="0"/>
                    </a:p>
                  </a:txBody>
                  <a:tcPr marL="121900" marR="121900" marT="121900" marB="121900"/>
                </a:tc>
                <a:tc>
                  <a:txBody>
                    <a:bodyPr/>
                    <a:lstStyle/>
                    <a:p>
                      <a:pPr marL="0" lvl="0" indent="0" algn="l" rtl="0">
                        <a:spcBef>
                          <a:spcPts val="0"/>
                        </a:spcBef>
                        <a:spcAft>
                          <a:spcPts val="0"/>
                        </a:spcAft>
                        <a:buNone/>
                      </a:pPr>
                      <a:r>
                        <a:rPr lang="en-GB" sz="2400" i="1"/>
                        <a:t>Type</a:t>
                      </a:r>
                      <a:endParaRPr sz="2400" i="1"/>
                    </a:p>
                  </a:txBody>
                  <a:tcPr marL="121900" marR="121900" marT="121900" marB="121900"/>
                </a:tc>
                <a:tc>
                  <a:txBody>
                    <a:bodyPr/>
                    <a:lstStyle/>
                    <a:p>
                      <a:pPr marL="0" lvl="0" indent="0" algn="l" rtl="0">
                        <a:spcBef>
                          <a:spcPts val="0"/>
                        </a:spcBef>
                        <a:spcAft>
                          <a:spcPts val="0"/>
                        </a:spcAft>
                        <a:buNone/>
                      </a:pPr>
                      <a:r>
                        <a:rPr lang="en-GB" sz="2400" i="1"/>
                        <a:t>Output</a:t>
                      </a:r>
                      <a:endParaRPr sz="2400" i="1"/>
                    </a:p>
                  </a:txBody>
                  <a:tcPr marL="121900" marR="121900" marT="121900" marB="121900"/>
                </a:tc>
                <a:tc>
                  <a:txBody>
                    <a:bodyPr/>
                    <a:lstStyle/>
                    <a:p>
                      <a:pPr marL="0" lvl="0" indent="0" algn="l" rtl="0">
                        <a:spcBef>
                          <a:spcPts val="0"/>
                        </a:spcBef>
                        <a:spcAft>
                          <a:spcPts val="0"/>
                        </a:spcAft>
                        <a:buNone/>
                      </a:pPr>
                      <a:r>
                        <a:rPr lang="en-GB" sz="2400" i="1"/>
                        <a:t>Best for</a:t>
                      </a:r>
                      <a:endParaRPr sz="2400" i="1"/>
                    </a:p>
                  </a:txBody>
                  <a:tcPr marL="121900" marR="121900" marT="121900" marB="121900"/>
                </a:tc>
                <a:extLst>
                  <a:ext uri="{0D108BD9-81ED-4DB2-BD59-A6C34878D82A}">
                    <a16:rowId xmlns:a16="http://schemas.microsoft.com/office/drawing/2014/main" val="10000"/>
                  </a:ext>
                </a:extLst>
              </a:tr>
              <a:tr h="809788">
                <a:tc>
                  <a:txBody>
                    <a:bodyPr/>
                    <a:lstStyle/>
                    <a:p>
                      <a:pPr marL="0" lvl="0" indent="0" algn="l" rtl="0">
                        <a:spcBef>
                          <a:spcPts val="0"/>
                        </a:spcBef>
                        <a:spcAft>
                          <a:spcPts val="0"/>
                        </a:spcAft>
                        <a:buNone/>
                      </a:pPr>
                      <a:r>
                        <a:rPr lang="en-GB" sz="2400" b="1"/>
                        <a:t>PCA</a:t>
                      </a:r>
                      <a:endParaRPr sz="2400" b="1"/>
                    </a:p>
                  </a:txBody>
                  <a:tcPr marL="121900" marR="121900" marT="121900" marB="121900"/>
                </a:tc>
                <a:tc>
                  <a:txBody>
                    <a:bodyPr/>
                    <a:lstStyle/>
                    <a:p>
                      <a:pPr marL="0" lvl="0" indent="0" algn="l" rtl="0">
                        <a:spcBef>
                          <a:spcPts val="0"/>
                        </a:spcBef>
                        <a:spcAft>
                          <a:spcPts val="0"/>
                        </a:spcAft>
                        <a:buNone/>
                      </a:pPr>
                      <a:r>
                        <a:rPr lang="en-GB" sz="2400"/>
                        <a:t>Linear</a:t>
                      </a:r>
                      <a:endParaRPr sz="2400"/>
                    </a:p>
                  </a:txBody>
                  <a:tcPr marL="121900" marR="121900" marT="121900" marB="121900"/>
                </a:tc>
                <a:tc>
                  <a:txBody>
                    <a:bodyPr/>
                    <a:lstStyle/>
                    <a:p>
                      <a:pPr marL="0" lvl="0" indent="0" algn="l" rtl="0">
                        <a:spcBef>
                          <a:spcPts val="0"/>
                        </a:spcBef>
                        <a:spcAft>
                          <a:spcPts val="0"/>
                        </a:spcAft>
                        <a:buNone/>
                      </a:pPr>
                      <a:r>
                        <a:rPr lang="en-GB" sz="2400"/>
                        <a:t>Axes of variance</a:t>
                      </a:r>
                      <a:endParaRPr sz="2400"/>
                    </a:p>
                  </a:txBody>
                  <a:tcPr marL="121900" marR="121900" marT="121900" marB="121900"/>
                </a:tc>
                <a:tc>
                  <a:txBody>
                    <a:bodyPr/>
                    <a:lstStyle/>
                    <a:p>
                      <a:pPr marL="0" lvl="0" indent="0" algn="l" rtl="0">
                        <a:spcBef>
                          <a:spcPts val="0"/>
                        </a:spcBef>
                        <a:spcAft>
                          <a:spcPts val="0"/>
                        </a:spcAft>
                        <a:buNone/>
                      </a:pPr>
                      <a:r>
                        <a:rPr lang="en-GB" sz="2400"/>
                        <a:t>Denoising, compression</a:t>
                      </a:r>
                      <a:endParaRPr sz="2400"/>
                    </a:p>
                  </a:txBody>
                  <a:tcPr marL="121900" marR="121900" marT="121900" marB="121900"/>
                </a:tc>
                <a:extLst>
                  <a:ext uri="{0D108BD9-81ED-4DB2-BD59-A6C34878D82A}">
                    <a16:rowId xmlns:a16="http://schemas.microsoft.com/office/drawing/2014/main" val="10001"/>
                  </a:ext>
                </a:extLst>
              </a:tr>
              <a:tr h="860228">
                <a:tc>
                  <a:txBody>
                    <a:bodyPr/>
                    <a:lstStyle/>
                    <a:p>
                      <a:pPr marL="0" lvl="0" indent="0" algn="l" rtl="0">
                        <a:spcBef>
                          <a:spcPts val="0"/>
                        </a:spcBef>
                        <a:spcAft>
                          <a:spcPts val="0"/>
                        </a:spcAft>
                        <a:buNone/>
                      </a:pPr>
                      <a:r>
                        <a:rPr lang="en-GB" sz="2400" b="1"/>
                        <a:t>t-SNE</a:t>
                      </a:r>
                      <a:endParaRPr sz="2400" b="1"/>
                    </a:p>
                  </a:txBody>
                  <a:tcPr marL="121900" marR="121900" marT="121900" marB="121900"/>
                </a:tc>
                <a:tc>
                  <a:txBody>
                    <a:bodyPr/>
                    <a:lstStyle/>
                    <a:p>
                      <a:pPr marL="0" lvl="0" indent="0" algn="l" rtl="0">
                        <a:spcBef>
                          <a:spcPts val="0"/>
                        </a:spcBef>
                        <a:spcAft>
                          <a:spcPts val="0"/>
                        </a:spcAft>
                        <a:buNone/>
                      </a:pPr>
                      <a:r>
                        <a:rPr lang="en-GB" sz="2400"/>
                        <a:t>Nonlinear</a:t>
                      </a:r>
                      <a:endParaRPr sz="2400"/>
                    </a:p>
                  </a:txBody>
                  <a:tcPr marL="121900" marR="121900" marT="121900" marB="121900"/>
                </a:tc>
                <a:tc>
                  <a:txBody>
                    <a:bodyPr/>
                    <a:lstStyle/>
                    <a:p>
                      <a:pPr marL="0" lvl="0" indent="0" algn="l" rtl="0">
                        <a:spcBef>
                          <a:spcPts val="0"/>
                        </a:spcBef>
                        <a:spcAft>
                          <a:spcPts val="0"/>
                        </a:spcAft>
                        <a:buNone/>
                      </a:pPr>
                      <a:r>
                        <a:rPr lang="en-GB" sz="2400"/>
                        <a:t>3d/2d embeddings</a:t>
                      </a:r>
                      <a:endParaRPr sz="2400"/>
                    </a:p>
                  </a:txBody>
                  <a:tcPr marL="121900" marR="121900" marT="121900" marB="121900"/>
                </a:tc>
                <a:tc>
                  <a:txBody>
                    <a:bodyPr/>
                    <a:lstStyle/>
                    <a:p>
                      <a:pPr marL="0" lvl="0" indent="0" algn="l" rtl="0">
                        <a:spcBef>
                          <a:spcPts val="0"/>
                        </a:spcBef>
                        <a:spcAft>
                          <a:spcPts val="0"/>
                        </a:spcAft>
                        <a:buNone/>
                      </a:pPr>
                      <a:r>
                        <a:rPr lang="en-GB" sz="2400"/>
                        <a:t>Visualisation of local clusters</a:t>
                      </a:r>
                      <a:endParaRPr sz="2400"/>
                    </a:p>
                  </a:txBody>
                  <a:tcPr marL="121900" marR="121900" marT="121900" marB="121900"/>
                </a:tc>
                <a:extLst>
                  <a:ext uri="{0D108BD9-81ED-4DB2-BD59-A6C34878D82A}">
                    <a16:rowId xmlns:a16="http://schemas.microsoft.com/office/drawing/2014/main" val="10002"/>
                  </a:ext>
                </a:extLst>
              </a:tr>
              <a:tr h="1113471">
                <a:tc>
                  <a:txBody>
                    <a:bodyPr/>
                    <a:lstStyle/>
                    <a:p>
                      <a:pPr marL="0" lvl="0" indent="0" algn="l" rtl="0">
                        <a:spcBef>
                          <a:spcPts val="0"/>
                        </a:spcBef>
                        <a:spcAft>
                          <a:spcPts val="0"/>
                        </a:spcAft>
                        <a:buNone/>
                      </a:pPr>
                      <a:r>
                        <a:rPr lang="en-GB" sz="2400" b="1"/>
                        <a:t>UMAP</a:t>
                      </a:r>
                      <a:endParaRPr sz="2400" b="1"/>
                    </a:p>
                  </a:txBody>
                  <a:tcPr marL="121900" marR="121900" marT="121900" marB="121900"/>
                </a:tc>
                <a:tc>
                  <a:txBody>
                    <a:bodyPr/>
                    <a:lstStyle/>
                    <a:p>
                      <a:pPr marL="0" lvl="0" indent="0" algn="l" rtl="0">
                        <a:spcBef>
                          <a:spcPts val="0"/>
                        </a:spcBef>
                        <a:spcAft>
                          <a:spcPts val="0"/>
                        </a:spcAft>
                        <a:buNone/>
                      </a:pPr>
                      <a:r>
                        <a:rPr lang="en-GB" sz="2400"/>
                        <a:t>Nonlinear</a:t>
                      </a:r>
                      <a:endParaRPr sz="2400"/>
                    </a:p>
                  </a:txBody>
                  <a:tcPr marL="121900" marR="121900" marT="121900" marB="121900"/>
                </a:tc>
                <a:tc>
                  <a:txBody>
                    <a:bodyPr/>
                    <a:lstStyle/>
                    <a:p>
                      <a:pPr marL="0" lvl="0" indent="0" algn="l" rtl="0">
                        <a:spcBef>
                          <a:spcPts val="0"/>
                        </a:spcBef>
                        <a:spcAft>
                          <a:spcPts val="0"/>
                        </a:spcAft>
                        <a:buClr>
                          <a:schemeClr val="dk2"/>
                        </a:buClr>
                        <a:buSzPts val="1100"/>
                        <a:buFont typeface="Arial"/>
                        <a:buNone/>
                      </a:pPr>
                      <a:r>
                        <a:rPr lang="en-GB" sz="2400">
                          <a:solidFill>
                            <a:schemeClr val="dk2"/>
                          </a:solidFill>
                        </a:rPr>
                        <a:t>3d/2d embeddings</a:t>
                      </a:r>
                      <a:endParaRPr sz="2400"/>
                    </a:p>
                  </a:txBody>
                  <a:tcPr marL="121900" marR="121900" marT="121900" marB="121900"/>
                </a:tc>
                <a:tc>
                  <a:txBody>
                    <a:bodyPr/>
                    <a:lstStyle/>
                    <a:p>
                      <a:pPr marL="0" lvl="0" indent="0" algn="l" rtl="0">
                        <a:spcBef>
                          <a:spcPts val="0"/>
                        </a:spcBef>
                        <a:spcAft>
                          <a:spcPts val="0"/>
                        </a:spcAft>
                        <a:buNone/>
                      </a:pPr>
                      <a:r>
                        <a:rPr lang="en-GB" sz="2400"/>
                        <a:t>Visualisation + structural relationships</a:t>
                      </a:r>
                      <a:endParaRPr sz="2400"/>
                    </a:p>
                  </a:txBody>
                  <a:tcPr marL="121900" marR="121900" marT="121900" marB="121900"/>
                </a:tc>
                <a:extLst>
                  <a:ext uri="{0D108BD9-81ED-4DB2-BD59-A6C34878D82A}">
                    <a16:rowId xmlns:a16="http://schemas.microsoft.com/office/drawing/2014/main" val="10003"/>
                  </a:ext>
                </a:extLst>
              </a:tr>
              <a:tr h="1113471">
                <a:tc>
                  <a:txBody>
                    <a:bodyPr/>
                    <a:lstStyle/>
                    <a:p>
                      <a:pPr marL="0" lvl="0" indent="0" algn="l" rtl="0">
                        <a:spcBef>
                          <a:spcPts val="0"/>
                        </a:spcBef>
                        <a:spcAft>
                          <a:spcPts val="0"/>
                        </a:spcAft>
                        <a:buNone/>
                      </a:pPr>
                      <a:r>
                        <a:rPr lang="en-GB" sz="2400" b="1"/>
                        <a:t>VAE</a:t>
                      </a:r>
                      <a:endParaRPr sz="2400" b="1"/>
                    </a:p>
                  </a:txBody>
                  <a:tcPr marL="121900" marR="121900" marT="121900" marB="121900"/>
                </a:tc>
                <a:tc>
                  <a:txBody>
                    <a:bodyPr/>
                    <a:lstStyle/>
                    <a:p>
                      <a:pPr marL="0" lvl="0" indent="0" algn="l" rtl="0">
                        <a:spcBef>
                          <a:spcPts val="0"/>
                        </a:spcBef>
                        <a:spcAft>
                          <a:spcPts val="0"/>
                        </a:spcAft>
                        <a:buNone/>
                      </a:pPr>
                      <a:r>
                        <a:rPr lang="en-GB" sz="2400"/>
                        <a:t>Deep learning, nonlinear</a:t>
                      </a:r>
                      <a:endParaRPr sz="2400"/>
                    </a:p>
                  </a:txBody>
                  <a:tcPr marL="121900" marR="121900" marT="121900" marB="121900"/>
                </a:tc>
                <a:tc>
                  <a:txBody>
                    <a:bodyPr/>
                    <a:lstStyle/>
                    <a:p>
                      <a:pPr marL="0" lvl="0" indent="0" algn="l" rtl="0">
                        <a:spcBef>
                          <a:spcPts val="0"/>
                        </a:spcBef>
                        <a:spcAft>
                          <a:spcPts val="0"/>
                        </a:spcAft>
                        <a:buNone/>
                      </a:pPr>
                      <a:r>
                        <a:rPr lang="en-GB" sz="2400"/>
                        <a:t>Low-dim latent space  + decoder</a:t>
                      </a:r>
                      <a:endParaRPr sz="2400"/>
                    </a:p>
                  </a:txBody>
                  <a:tcPr marL="121900" marR="121900" marT="121900" marB="121900"/>
                </a:tc>
                <a:tc>
                  <a:txBody>
                    <a:bodyPr/>
                    <a:lstStyle/>
                    <a:p>
                      <a:pPr marL="0" lvl="0" indent="0" algn="l" rtl="0">
                        <a:spcBef>
                          <a:spcPts val="0"/>
                        </a:spcBef>
                        <a:spcAft>
                          <a:spcPts val="0"/>
                        </a:spcAft>
                        <a:buNone/>
                      </a:pPr>
                      <a:r>
                        <a:rPr lang="en-GB" sz="2400" dirty="0"/>
                        <a:t>Modelling, simulation, generative tasks</a:t>
                      </a:r>
                      <a:endParaRPr sz="2400" dirty="0"/>
                    </a:p>
                  </a:txBody>
                  <a:tcPr marL="121900" marR="121900" marT="121900" marB="121900"/>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D3BAC-9F12-5245-073C-3BA15E2B3BC3}"/>
              </a:ext>
            </a:extLst>
          </p:cNvPr>
          <p:cNvSpPr>
            <a:spLocks noGrp="1"/>
          </p:cNvSpPr>
          <p:nvPr>
            <p:ph type="title"/>
          </p:nvPr>
        </p:nvSpPr>
        <p:spPr/>
        <p:txBody>
          <a:bodyPr/>
          <a:lstStyle/>
          <a:p>
            <a:r>
              <a:rPr lang="en-GB" dirty="0"/>
              <a:t>Classification models</a:t>
            </a:r>
          </a:p>
        </p:txBody>
      </p:sp>
      <p:sp>
        <p:nvSpPr>
          <p:cNvPr id="3" name="Content Placeholder 2">
            <a:extLst>
              <a:ext uri="{FF2B5EF4-FFF2-40B4-BE49-F238E27FC236}">
                <a16:creationId xmlns:a16="http://schemas.microsoft.com/office/drawing/2014/main" id="{F1901D9F-525B-2635-A7CC-7B687B3B43B7}"/>
              </a:ext>
            </a:extLst>
          </p:cNvPr>
          <p:cNvSpPr>
            <a:spLocks noGrp="1"/>
          </p:cNvSpPr>
          <p:nvPr>
            <p:ph idx="1"/>
          </p:nvPr>
        </p:nvSpPr>
        <p:spPr/>
        <p:txBody>
          <a:bodyPr>
            <a:normAutofit/>
          </a:bodyPr>
          <a:lstStyle/>
          <a:p>
            <a:r>
              <a:rPr lang="en-GB" dirty="0"/>
              <a:t>Learn to categorize data into distinct groups or classes </a:t>
            </a:r>
          </a:p>
          <a:p>
            <a:endParaRPr lang="en-GB" dirty="0"/>
          </a:p>
          <a:p>
            <a:r>
              <a:rPr lang="en-GB" dirty="0"/>
              <a:t>supervised classification:</a:t>
            </a:r>
          </a:p>
          <a:p>
            <a:pPr lvl="1"/>
            <a:r>
              <a:rPr lang="en-GB" dirty="0"/>
              <a:t>Support vector machines: linearly separable data</a:t>
            </a:r>
          </a:p>
          <a:p>
            <a:pPr lvl="1"/>
            <a:r>
              <a:rPr lang="en-GB" dirty="0"/>
              <a:t>Random forest: non-linearly separable data</a:t>
            </a:r>
          </a:p>
          <a:p>
            <a:r>
              <a:rPr lang="en-GB" dirty="0"/>
              <a:t>unsupervised clustering:</a:t>
            </a:r>
          </a:p>
          <a:p>
            <a:pPr lvl="1"/>
            <a:r>
              <a:rPr lang="en-GB" dirty="0"/>
              <a:t>K-means: clustering of similar instances</a:t>
            </a:r>
          </a:p>
          <a:p>
            <a:endParaRPr lang="en-GB" dirty="0"/>
          </a:p>
          <a:p>
            <a:r>
              <a:rPr lang="en-GB" dirty="0"/>
              <a:t>Artificial neural networks: wide range of problems</a:t>
            </a:r>
          </a:p>
          <a:p>
            <a:endParaRPr lang="en-GB" dirty="0"/>
          </a:p>
        </p:txBody>
      </p:sp>
      <p:pic>
        <p:nvPicPr>
          <p:cNvPr id="4" name="Picture 3" descr="Unsupervised Learning">
            <a:extLst>
              <a:ext uri="{FF2B5EF4-FFF2-40B4-BE49-F238E27FC236}">
                <a16:creationId xmlns:a16="http://schemas.microsoft.com/office/drawing/2014/main" id="{A73D6657-994C-CA80-6E67-E921F679C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021" y="2259215"/>
            <a:ext cx="3220934" cy="324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117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4853-EA13-2114-0E75-F7E397DED19A}"/>
              </a:ext>
            </a:extLst>
          </p:cNvPr>
          <p:cNvSpPr>
            <a:spLocks noGrp="1"/>
          </p:cNvSpPr>
          <p:nvPr>
            <p:ph type="title"/>
          </p:nvPr>
        </p:nvSpPr>
        <p:spPr/>
        <p:txBody>
          <a:bodyPr/>
          <a:lstStyle/>
          <a:p>
            <a:r>
              <a:rPr lang="en-GB" dirty="0"/>
              <a:t>Regression</a:t>
            </a:r>
          </a:p>
        </p:txBody>
      </p:sp>
      <p:sp>
        <p:nvSpPr>
          <p:cNvPr id="3" name="Content Placeholder 2">
            <a:extLst>
              <a:ext uri="{FF2B5EF4-FFF2-40B4-BE49-F238E27FC236}">
                <a16:creationId xmlns:a16="http://schemas.microsoft.com/office/drawing/2014/main" id="{1D0E039C-5906-5793-7711-DBD17ECF9DFF}"/>
              </a:ext>
            </a:extLst>
          </p:cNvPr>
          <p:cNvSpPr>
            <a:spLocks noGrp="1"/>
          </p:cNvSpPr>
          <p:nvPr>
            <p:ph idx="1"/>
          </p:nvPr>
        </p:nvSpPr>
        <p:spPr/>
        <p:txBody>
          <a:bodyPr/>
          <a:lstStyle/>
          <a:p>
            <a:r>
              <a:rPr lang="en-GB" dirty="0"/>
              <a:t>Learn statistical trends in the data, predict one variable based on others</a:t>
            </a:r>
          </a:p>
          <a:p>
            <a:endParaRPr lang="en-GB" dirty="0"/>
          </a:p>
          <a:p>
            <a:r>
              <a:rPr lang="en-GB" dirty="0"/>
              <a:t>Linear regression</a:t>
            </a:r>
          </a:p>
          <a:p>
            <a:r>
              <a:rPr lang="en-GB" dirty="0"/>
              <a:t>Multi-linear regression</a:t>
            </a:r>
          </a:p>
          <a:p>
            <a:r>
              <a:rPr lang="en-GB" dirty="0"/>
              <a:t>Logistic regression/GLMs</a:t>
            </a:r>
          </a:p>
          <a:p>
            <a:endParaRPr lang="en-GB" dirty="0"/>
          </a:p>
        </p:txBody>
      </p:sp>
      <p:pic>
        <p:nvPicPr>
          <p:cNvPr id="4" name="Google Shape;290;p40">
            <a:extLst>
              <a:ext uri="{FF2B5EF4-FFF2-40B4-BE49-F238E27FC236}">
                <a16:creationId xmlns:a16="http://schemas.microsoft.com/office/drawing/2014/main" id="{21538FD8-A556-5ECA-8C84-CDDC005D4BEC}"/>
              </a:ext>
            </a:extLst>
          </p:cNvPr>
          <p:cNvPicPr preferRelativeResize="0"/>
          <p:nvPr/>
        </p:nvPicPr>
        <p:blipFill>
          <a:blip r:embed="rId2">
            <a:alphaModFix/>
          </a:blip>
          <a:stretch>
            <a:fillRect/>
          </a:stretch>
        </p:blipFill>
        <p:spPr>
          <a:xfrm>
            <a:off x="6774286" y="3022511"/>
            <a:ext cx="4269433" cy="2376533"/>
          </a:xfrm>
          <a:prstGeom prst="rect">
            <a:avLst/>
          </a:prstGeom>
          <a:noFill/>
          <a:ln>
            <a:noFill/>
          </a:ln>
        </p:spPr>
      </p:pic>
    </p:spTree>
    <p:extLst>
      <p:ext uri="{BB962C8B-B14F-4D97-AF65-F5344CB8AC3E}">
        <p14:creationId xmlns:p14="http://schemas.microsoft.com/office/powerpoint/2010/main" val="265920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6B8D-277E-3556-CE2F-FE394FBDA06C}"/>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1C47F-1989-199D-6B2F-EEB60E3EF398}"/>
              </a:ext>
            </a:extLst>
          </p:cNvPr>
          <p:cNvSpPr>
            <a:spLocks noGrp="1"/>
          </p:cNvSpPr>
          <p:nvPr>
            <p:ph idx="1"/>
          </p:nvPr>
        </p:nvSpPr>
        <p:spPr/>
        <p:txBody>
          <a:bodyPr/>
          <a:lstStyle/>
          <a:p>
            <a:r>
              <a:rPr lang="en-GB" dirty="0"/>
              <a:t>Fail cases of machine learning</a:t>
            </a:r>
          </a:p>
          <a:p>
            <a:r>
              <a:rPr lang="en-GB" dirty="0"/>
              <a:t>How we can be robust</a:t>
            </a:r>
          </a:p>
          <a:p>
            <a:r>
              <a:rPr lang="en-GB" dirty="0"/>
              <a:t>Data augmentation</a:t>
            </a:r>
          </a:p>
        </p:txBody>
      </p:sp>
    </p:spTree>
    <p:extLst>
      <p:ext uri="{BB962C8B-B14F-4D97-AF65-F5344CB8AC3E}">
        <p14:creationId xmlns:p14="http://schemas.microsoft.com/office/powerpoint/2010/main" val="3171210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18AE-BD1C-6DCB-8F49-FF4F39343358}"/>
              </a:ext>
            </a:extLst>
          </p:cNvPr>
          <p:cNvSpPr>
            <a:spLocks noGrp="1"/>
          </p:cNvSpPr>
          <p:nvPr>
            <p:ph type="title"/>
          </p:nvPr>
        </p:nvSpPr>
        <p:spPr/>
        <p:txBody>
          <a:bodyPr/>
          <a:lstStyle/>
          <a:p>
            <a:r>
              <a:rPr lang="en-GB" dirty="0"/>
              <a:t>What does accuracy tell us?</a:t>
            </a:r>
          </a:p>
        </p:txBody>
      </p:sp>
      <p:sp>
        <p:nvSpPr>
          <p:cNvPr id="3" name="Content Placeholder 2">
            <a:extLst>
              <a:ext uri="{FF2B5EF4-FFF2-40B4-BE49-F238E27FC236}">
                <a16:creationId xmlns:a16="http://schemas.microsoft.com/office/drawing/2014/main" id="{3FF40721-13DA-7799-B1E5-EFDCC75BFB8B}"/>
              </a:ext>
            </a:extLst>
          </p:cNvPr>
          <p:cNvSpPr>
            <a:spLocks noGrp="1"/>
          </p:cNvSpPr>
          <p:nvPr>
            <p:ph idx="1"/>
          </p:nvPr>
        </p:nvSpPr>
        <p:spPr/>
        <p:txBody>
          <a:bodyPr/>
          <a:lstStyle/>
          <a:p>
            <a:pPr marL="0" indent="0">
              <a:buNone/>
            </a:pPr>
            <a:r>
              <a:rPr lang="en-GB" dirty="0"/>
              <a:t>How much of </a:t>
            </a:r>
            <a:r>
              <a:rPr lang="en-GB" b="1" dirty="0"/>
              <a:t>this data </a:t>
            </a:r>
            <a:r>
              <a:rPr lang="en-GB" dirty="0"/>
              <a:t>we got correct</a:t>
            </a:r>
          </a:p>
          <a:p>
            <a:pPr marL="0" indent="0">
              <a:buNone/>
            </a:pPr>
            <a:r>
              <a:rPr lang="en-GB" dirty="0"/>
              <a:t>But does our dataset represent </a:t>
            </a:r>
            <a:r>
              <a:rPr lang="en-GB"/>
              <a:t>everything?  </a:t>
            </a:r>
            <a:endParaRPr lang="en-GB" dirty="0"/>
          </a:p>
          <a:p>
            <a:endParaRPr lang="en-GB" dirty="0"/>
          </a:p>
        </p:txBody>
      </p:sp>
    </p:spTree>
    <p:extLst>
      <p:ext uri="{BB962C8B-B14F-4D97-AF65-F5344CB8AC3E}">
        <p14:creationId xmlns:p14="http://schemas.microsoft.com/office/powerpoint/2010/main" val="182014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F2E0-A1E9-2F22-127A-6CD58D00C86D}"/>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6028BC27-AACA-EBCF-41FE-644CEBF9C02E}"/>
              </a:ext>
            </a:extLst>
          </p:cNvPr>
          <p:cNvSpPr>
            <a:spLocks noGrp="1"/>
          </p:cNvSpPr>
          <p:nvPr>
            <p:ph idx="1"/>
          </p:nvPr>
        </p:nvSpPr>
        <p:spPr/>
        <p:txBody>
          <a:bodyPr/>
          <a:lstStyle/>
          <a:p>
            <a:r>
              <a:rPr lang="en-GB" dirty="0"/>
              <a:t>A model trained to distinguish between dogs and wolfs</a:t>
            </a:r>
          </a:p>
        </p:txBody>
      </p:sp>
      <p:sp>
        <p:nvSpPr>
          <p:cNvPr id="4" name="TextBox 3">
            <a:extLst>
              <a:ext uri="{FF2B5EF4-FFF2-40B4-BE49-F238E27FC236}">
                <a16:creationId xmlns:a16="http://schemas.microsoft.com/office/drawing/2014/main" id="{7DC0921B-7F95-5290-5C87-96006E4AC257}"/>
              </a:ext>
            </a:extLst>
          </p:cNvPr>
          <p:cNvSpPr txBox="1"/>
          <p:nvPr/>
        </p:nvSpPr>
        <p:spPr>
          <a:xfrm>
            <a:off x="6044755" y="5726792"/>
            <a:ext cx="5166360" cy="707886"/>
          </a:xfrm>
          <a:prstGeom prst="rect">
            <a:avLst/>
          </a:prstGeom>
          <a:noFill/>
        </p:spPr>
        <p:txBody>
          <a:bodyPr wrap="square">
            <a:spAutoFit/>
          </a:bodyPr>
          <a:lstStyle/>
          <a:p>
            <a:r>
              <a:rPr lang="en-GB" sz="1000" b="0" i="0" dirty="0">
                <a:solidFill>
                  <a:srgbClr val="222222"/>
                </a:solidFill>
                <a:effectLst/>
                <a:latin typeface="Arial" panose="020B0604020202020204" pitchFamily="34" charset="0"/>
              </a:rPr>
              <a:t>Jiawei, "One pixel attack for fooling deep neural networks." </a:t>
            </a:r>
            <a:r>
              <a:rPr lang="en-GB" sz="1000" b="0" i="1" dirty="0">
                <a:solidFill>
                  <a:srgbClr val="222222"/>
                </a:solidFill>
                <a:effectLst/>
                <a:latin typeface="Arial" panose="020B0604020202020204" pitchFamily="34" charset="0"/>
              </a:rPr>
              <a:t>IEEE TEC</a:t>
            </a:r>
            <a:r>
              <a:rPr lang="en-GB" sz="1000" b="0" i="0" dirty="0">
                <a:solidFill>
                  <a:srgbClr val="222222"/>
                </a:solidFill>
                <a:effectLst/>
                <a:latin typeface="Arial" panose="020B0604020202020204" pitchFamily="34" charset="0"/>
              </a:rPr>
              <a:t>  2019</a:t>
            </a:r>
          </a:p>
          <a:p>
            <a:r>
              <a:rPr lang="en-GB" sz="1000" dirty="0">
                <a:solidFill>
                  <a:srgbClr val="222222"/>
                </a:solidFill>
                <a:latin typeface="Arial" panose="020B0604020202020204" pitchFamily="34" charset="0"/>
              </a:rPr>
              <a:t>Ribeiro, Singh, and </a:t>
            </a:r>
            <a:r>
              <a:rPr lang="en-GB" sz="1000" dirty="0" err="1">
                <a:solidFill>
                  <a:srgbClr val="222222"/>
                </a:solidFill>
                <a:latin typeface="Arial" panose="020B0604020202020204" pitchFamily="34" charset="0"/>
              </a:rPr>
              <a:t>Guestrin</a:t>
            </a:r>
            <a:r>
              <a:rPr lang="en-GB" sz="1000" dirty="0">
                <a:solidFill>
                  <a:srgbClr val="222222"/>
                </a:solidFill>
                <a:latin typeface="Arial" panose="020B0604020202020204" pitchFamily="34" charset="0"/>
              </a:rPr>
              <a:t>. "" Why should </a:t>
            </a:r>
            <a:r>
              <a:rPr lang="en-GB" sz="1000" dirty="0" err="1">
                <a:solidFill>
                  <a:srgbClr val="222222"/>
                </a:solidFill>
                <a:latin typeface="Arial" panose="020B0604020202020204" pitchFamily="34" charset="0"/>
              </a:rPr>
              <a:t>i</a:t>
            </a:r>
            <a:r>
              <a:rPr lang="en-GB" sz="1000" dirty="0">
                <a:solidFill>
                  <a:srgbClr val="222222"/>
                </a:solidFill>
                <a:latin typeface="Arial" panose="020B0604020202020204" pitchFamily="34" charset="0"/>
              </a:rPr>
              <a:t> trust you?" Explaining the predictions of any classifier." ACM SIGKDD 2016.</a:t>
            </a:r>
            <a:endParaRPr lang="en-GB" sz="1000" b="0" i="0" dirty="0">
              <a:solidFill>
                <a:srgbClr val="222222"/>
              </a:solidFill>
              <a:effectLst/>
              <a:latin typeface="Arial" panose="020B0604020202020204" pitchFamily="34" charset="0"/>
            </a:endParaRPr>
          </a:p>
          <a:p>
            <a:endParaRPr lang="en-US" sz="1000" dirty="0"/>
          </a:p>
        </p:txBody>
      </p:sp>
      <p:pic>
        <p:nvPicPr>
          <p:cNvPr id="5" name="Picture 4">
            <a:extLst>
              <a:ext uri="{FF2B5EF4-FFF2-40B4-BE49-F238E27FC236}">
                <a16:creationId xmlns:a16="http://schemas.microsoft.com/office/drawing/2014/main" id="{17A0E185-BA98-405E-44F8-17B456BF2452}"/>
              </a:ext>
            </a:extLst>
          </p:cNvPr>
          <p:cNvPicPr>
            <a:picLocks noChangeAspect="1"/>
          </p:cNvPicPr>
          <p:nvPr/>
        </p:nvPicPr>
        <p:blipFill>
          <a:blip r:embed="rId2"/>
          <a:stretch>
            <a:fillRect/>
          </a:stretch>
        </p:blipFill>
        <p:spPr>
          <a:xfrm>
            <a:off x="5902070" y="2640012"/>
            <a:ext cx="5451730" cy="2980279"/>
          </a:xfrm>
          <a:prstGeom prst="rect">
            <a:avLst/>
          </a:prstGeom>
        </p:spPr>
      </p:pic>
    </p:spTree>
    <p:extLst>
      <p:ext uri="{BB962C8B-B14F-4D97-AF65-F5344CB8AC3E}">
        <p14:creationId xmlns:p14="http://schemas.microsoft.com/office/powerpoint/2010/main" val="329706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20DD-B796-D05F-2039-7D11D923D797}"/>
              </a:ext>
            </a:extLst>
          </p:cNvPr>
          <p:cNvSpPr>
            <a:spLocks noGrp="1"/>
          </p:cNvSpPr>
          <p:nvPr>
            <p:ph type="title"/>
          </p:nvPr>
        </p:nvSpPr>
        <p:spPr/>
        <p:txBody>
          <a:bodyPr/>
          <a:lstStyle/>
          <a:p>
            <a:r>
              <a:rPr lang="en-GB" dirty="0"/>
              <a:t>Investigating robustness</a:t>
            </a:r>
          </a:p>
        </p:txBody>
      </p:sp>
      <p:sp>
        <p:nvSpPr>
          <p:cNvPr id="3" name="Content Placeholder 2">
            <a:extLst>
              <a:ext uri="{FF2B5EF4-FFF2-40B4-BE49-F238E27FC236}">
                <a16:creationId xmlns:a16="http://schemas.microsoft.com/office/drawing/2014/main" id="{2DA28073-AB09-71B6-E2F3-1E9D3867470F}"/>
              </a:ext>
            </a:extLst>
          </p:cNvPr>
          <p:cNvSpPr>
            <a:spLocks noGrp="1"/>
          </p:cNvSpPr>
          <p:nvPr>
            <p:ph idx="1"/>
          </p:nvPr>
        </p:nvSpPr>
        <p:spPr/>
        <p:txBody>
          <a:bodyPr/>
          <a:lstStyle/>
          <a:p>
            <a:r>
              <a:rPr lang="en-GB" dirty="0"/>
              <a:t>Test the data on unseen data!</a:t>
            </a:r>
          </a:p>
          <a:p>
            <a:r>
              <a:rPr lang="en-GB" dirty="0"/>
              <a:t>Still this might not be enough, lets say it is based on weather data, if you only gathered in one season it will almost certainly get incorrect predictions – how can we solve?</a:t>
            </a:r>
          </a:p>
          <a:p>
            <a:r>
              <a:rPr lang="en-GB" dirty="0"/>
              <a:t>Data augmentation – what exactly has the model learned?</a:t>
            </a:r>
          </a:p>
        </p:txBody>
      </p:sp>
    </p:spTree>
    <p:extLst>
      <p:ext uri="{BB962C8B-B14F-4D97-AF65-F5344CB8AC3E}">
        <p14:creationId xmlns:p14="http://schemas.microsoft.com/office/powerpoint/2010/main" val="1520515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178</TotalTime>
  <Words>622</Words>
  <Application>Microsoft Office PowerPoint</Application>
  <PresentationFormat>Widescreen</PresentationFormat>
  <Paragraphs>103</Paragraphs>
  <Slides>22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Lato</vt:lpstr>
      <vt:lpstr>Office Theme</vt:lpstr>
      <vt:lpstr>Recap</vt:lpstr>
      <vt:lpstr>Recap</vt:lpstr>
      <vt:lpstr>Dimensionality reduction</vt:lpstr>
      <vt:lpstr>Classification models</vt:lpstr>
      <vt:lpstr>Regression</vt:lpstr>
      <vt:lpstr>Contents</vt:lpstr>
      <vt:lpstr>What does accuracy tell us?</vt:lpstr>
      <vt:lpstr>Example</vt:lpstr>
      <vt:lpstr>Investigating robustness</vt:lpstr>
      <vt:lpstr>Data augmentation</vt:lpstr>
      <vt:lpstr>Data Augmentation</vt:lpstr>
      <vt:lpstr>What augmentation should I use?</vt:lpstr>
      <vt:lpstr>The key thing to remember</vt:lpstr>
      <vt:lpstr>Banana detection</vt:lpstr>
      <vt:lpstr>A larger classifier of fruit</vt:lpstr>
      <vt:lpstr>Signals</vt:lpstr>
      <vt:lpstr>Signals</vt:lpstr>
      <vt:lpstr>Adding noise</vt:lpstr>
      <vt:lpstr>AI generated datasets</vt:lpstr>
      <vt:lpstr>Problems</vt:lpstr>
      <vt:lpstr>But they have some uses</vt:lpstr>
      <vt:lpstr>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Dexter Shepherd</dc:creator>
  <cp:lastModifiedBy>Dexter Shepherd</cp:lastModifiedBy>
  <cp:revision>3</cp:revision>
  <dcterms:created xsi:type="dcterms:W3CDTF">2025-07-08T14:00:26Z</dcterms:created>
  <dcterms:modified xsi:type="dcterms:W3CDTF">2025-07-15T10:12:01Z</dcterms:modified>
</cp:coreProperties>
</file>